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</p:sldMasterIdLst>
  <p:notesMasterIdLst>
    <p:notesMasterId r:id="rId109"/>
  </p:notesMasterIdLst>
  <p:sldIdLst>
    <p:sldId id="257" r:id="rId2"/>
    <p:sldId id="363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E39C05-74ED-4B22-966A-91FB4A806A73}" type="datetimeFigureOut">
              <a:rPr lang="en-IN" smtClean="0"/>
              <a:t>04-08-2020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9FE6B0-7631-4559-A8FD-46C1F34982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7727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6" name="Google Shape;11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2906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0d2592c9f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70d2592c9f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81302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70d2592c9f_1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2" name="Google Shape;842;g70d2592c9f_1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270457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70d2592c9f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8" name="Google Shape;848;g70d2592c9f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36203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5" name="Google Shape;855;p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754797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2" name="Google Shape;862;p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704898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9" name="Google Shape;869;p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880881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6" name="Google Shape;876;p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185905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19" name="Google Shape;719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95840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2260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00218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8267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44141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6824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14686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90138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6935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4452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2" name="Google Shape;12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24990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8642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68027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23355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09774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98510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0340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82497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85551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52214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8630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87288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0559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64394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0d2592c9f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70d2592c9f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682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30682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90204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07238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2007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11594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5205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0d2592c9f_1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g70d2592c9f_1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1599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78450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70d2592c9f_1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70d2592c9f_1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9590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5430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41746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734b0ea53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0" name="Google Shape;410;g734b0ea53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91610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734b0ea53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6" name="Google Shape;416;g734b0ea53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36191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3" name="Google Shape;423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08654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9" name="Google Shape;429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28076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70d2592c9f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5" name="Google Shape;435;g70d2592c9f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2128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1" name="Google Shape;441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22714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8" name="Google Shape;448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6660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16595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6" name="Google Shape;466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7" name="Google Shape;467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76378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4" name="Google Shape;474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66904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8577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6" name="Google Shape;486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18321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24923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8" name="Google Shape;498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827198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7" name="Google Shape;507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287474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3" name="Google Shape;513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22541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9" name="Google Shape;519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877129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5" name="Google Shape;525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2087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7" name="Google Shape;15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316633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1" name="Google Shape;531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301660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7" name="Google Shape;537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155122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36377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9" name="Google Shape;549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618104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6" name="Google Shape;556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52940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2" name="Google Shape;562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288746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9" name="Google Shape;569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250627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6" name="Google Shape;576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122450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7" name="Google Shape;587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957629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5" name="Google Shape;595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6538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454254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2" name="Google Shape;602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578970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8" name="Google Shape;608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134651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4" name="Google Shape;614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94382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3" name="Google Shape;633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4" name="Google Shape;634;p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042477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1" name="Google Shape;641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218492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7" name="Google Shape;647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030346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5" name="Google Shape;665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94525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70d2592c9f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1" name="Google Shape;671;g70d2592c9f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468893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83480159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7" name="Google Shape;677;g83480159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503144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70d2592c9f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6" name="Google Shape;686;g70d2592c9f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347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64328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2" name="Google Shape;692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75042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8" name="Google Shape;698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190204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5" name="Google Shape;705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800639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70d2592c9f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2" name="Google Shape;712;g70d2592c9f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449083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4" name="Google Shape;724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02574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2" name="Google Shape;732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14209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8" name="Google Shape;738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94451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4" name="Google Shape;744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50671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0" name="Google Shape;750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08608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70d2592c9f_1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8" name="Google Shape;758;g70d2592c9f_1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4870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4e6871e8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g74e6871e8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313569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4" name="Google Shape;764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804663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0" name="Google Shape;770;p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686448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6" name="Google Shape;776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668908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4" name="Google Shape;784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299487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0" name="Google Shape;790;p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933341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6" name="Google Shape;796;p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723985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5" name="Google Shape;815;p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16" name="Google Shape;816;p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763573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3" name="Google Shape;823;p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06739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9" name="Google Shape;829;p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85015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6" name="Google Shape;836;p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5775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65F91"/>
              </a:buClr>
              <a:buSzPts val="5200"/>
              <a:buFont typeface="Helvetica Neue Light"/>
              <a:buNone/>
              <a:defRPr sz="6933">
                <a:solidFill>
                  <a:srgbClr val="365F9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9BE5"/>
              </a:buClr>
              <a:buSzPts val="2800"/>
              <a:buNone/>
              <a:defRPr sz="3733">
                <a:solidFill>
                  <a:srgbClr val="039BE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5436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04831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">
  <p:cSld name="Sourc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ubTitle" idx="1"/>
          </p:nvPr>
        </p:nvSpPr>
        <p:spPr>
          <a:xfrm>
            <a:off x="196400" y="6452633"/>
            <a:ext cx="2013200" cy="2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844674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42674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926288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" type="blank">
  <p:cSld name="Question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537214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slide">
  <p:cSld name="Thank you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/>
        </p:nvSpPr>
        <p:spPr>
          <a:xfrm>
            <a:off x="415611" y="9927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933">
                <a:solidFill>
                  <a:srgbClr val="365F9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</a:t>
            </a:r>
            <a:r>
              <a:rPr lang="en" sz="6933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6933">
                <a:solidFill>
                  <a:srgbClr val="039BE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you!</a:t>
            </a:r>
            <a:endParaRPr sz="6933">
              <a:solidFill>
                <a:srgbClr val="99999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3" name="Google Shape;63;p16"/>
          <p:cNvSpPr txBox="1"/>
          <p:nvPr/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33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Happy Learning :)</a:t>
            </a:r>
            <a:endParaRPr sz="3733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9459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esign">
  <p:cSld name="2_Design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3;p4"/>
          <p:cNvSpPr txBox="1">
            <a:spLocks noGrp="1"/>
          </p:cNvSpPr>
          <p:nvPr>
            <p:ph type="ftr" idx="11"/>
          </p:nvPr>
        </p:nvSpPr>
        <p:spPr>
          <a:xfrm>
            <a:off x="838200" y="6356351"/>
            <a:ext cx="10515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mtClean="0"/>
              <a:t>Proprietary content. © Great Learning. All Rights Reserved. Unauthorized use or distribution prohibited.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5802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2133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Google Shape;23;p4"/>
          <p:cNvSpPr txBox="1">
            <a:spLocks noGrp="1"/>
          </p:cNvSpPr>
          <p:nvPr>
            <p:ph type="ftr" idx="11"/>
          </p:nvPr>
        </p:nvSpPr>
        <p:spPr>
          <a:xfrm>
            <a:off x="838200" y="6356351"/>
            <a:ext cx="10515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mtClean="0"/>
              <a:t>Proprietary content. © Great Learning. All Rights Reserved. Unauthorized use or distribution prohibited.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322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415600" y="2947200"/>
            <a:ext cx="11360800" cy="9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65F91"/>
              </a:buClr>
              <a:buSzPts val="3600"/>
              <a:buNone/>
              <a:defRPr sz="4800" b="1">
                <a:solidFill>
                  <a:srgbClr val="365F9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51747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17442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57191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36608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1" name="Google Shape;31;p7"/>
          <p:cNvSpPr txBox="1"/>
          <p:nvPr/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33">
                <a:latin typeface="Helvetica Neue"/>
                <a:ea typeface="Helvetica Neue"/>
                <a:cs typeface="Helvetica Neue"/>
                <a:sym typeface="Helvetica Neue"/>
              </a:rPr>
              <a:t>Agenda</a:t>
            </a:r>
            <a:endParaRPr sz="3733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2762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dvantages &amp; Disadvantages">
  <p:cSld name="Advantages &amp; Disadvantage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5" name="Google Shape;35;p8"/>
          <p:cNvSpPr txBox="1"/>
          <p:nvPr/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33">
                <a:latin typeface="Helvetica Neue"/>
                <a:ea typeface="Helvetica Neue"/>
                <a:cs typeface="Helvetica Neue"/>
                <a:sym typeface="Helvetica Neue"/>
              </a:rPr>
              <a:t>Advantages &amp; Disadvantages</a:t>
            </a:r>
            <a:endParaRPr sz="3733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0959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50630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70771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"/>
              <a:buChar char="●"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○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■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●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○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■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●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○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Helvetica Neue"/>
              <a:buChar char="■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9" name="Google Shape;9;p1"/>
          <p:cNvSpPr txBox="1"/>
          <p:nvPr/>
        </p:nvSpPr>
        <p:spPr>
          <a:xfrm>
            <a:off x="2979200" y="6490400"/>
            <a:ext cx="6233600" cy="3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6933" lvl="0" indent="0" algn="ctr" rtl="0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E7E7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Proprietary content. © Great Learning. All Rights Reserved. Unauthorized use or distribution prohibited.</a:t>
            </a:r>
            <a:endParaRPr sz="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" name="Google Shape;10;p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0171308" y="190959"/>
            <a:ext cx="1762613" cy="346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336728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/>
          <p:nvPr/>
        </p:nvSpPr>
        <p:spPr>
          <a:xfrm>
            <a:off x="566821" y="3097900"/>
            <a:ext cx="10058579" cy="1040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33" tIns="22867" rIns="45733" bIns="22867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6667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Python Objects</a:t>
            </a:r>
            <a:endParaRPr sz="6667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2054991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6"/>
          <p:cNvSpPr txBox="1"/>
          <p:nvPr/>
        </p:nvSpPr>
        <p:spPr>
          <a:xfrm>
            <a:off x="502652" y="187833"/>
            <a:ext cx="99356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Creating nested lists</a:t>
            </a:r>
            <a:endParaRPr sz="3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9" name="Google Shape;179;p36"/>
          <p:cNvSpPr txBox="1"/>
          <p:nvPr/>
        </p:nvSpPr>
        <p:spPr>
          <a:xfrm>
            <a:off x="504100" y="2310305"/>
            <a:ext cx="10914000" cy="5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Avenir"/>
                <a:ea typeface="Avenir"/>
                <a:cs typeface="Avenir"/>
                <a:sym typeface="Avenir"/>
              </a:rPr>
              <a:t>A list can even have another list as an item. This is called nested list.</a:t>
            </a:r>
            <a:endParaRPr sz="24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80" name="Google Shape;18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8" y="3188980"/>
            <a:ext cx="11785597" cy="11554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29647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26"/>
          <p:cNvSpPr txBox="1"/>
          <p:nvPr/>
        </p:nvSpPr>
        <p:spPr>
          <a:xfrm>
            <a:off x="491957" y="187833"/>
            <a:ext cx="9946343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Sets</a:t>
            </a:r>
            <a:endParaRPr sz="3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839" name="Google Shape;839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2867700"/>
            <a:ext cx="11785603" cy="1725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993829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27"/>
          <p:cNvSpPr txBox="1"/>
          <p:nvPr/>
        </p:nvSpPr>
        <p:spPr>
          <a:xfrm>
            <a:off x="491956" y="187833"/>
            <a:ext cx="99464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Sets</a:t>
            </a:r>
            <a:endParaRPr sz="3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845" name="Google Shape;845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983" y="2235101"/>
            <a:ext cx="11644032" cy="4042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152842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28"/>
          <p:cNvSpPr txBox="1"/>
          <p:nvPr/>
        </p:nvSpPr>
        <p:spPr>
          <a:xfrm>
            <a:off x="513348" y="187833"/>
            <a:ext cx="99248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Set operations: union </a:t>
            </a:r>
            <a:endParaRPr sz="3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851" name="Google Shape;851;p128"/>
          <p:cNvPicPr preferRelativeResize="0"/>
          <p:nvPr/>
        </p:nvPicPr>
        <p:blipFill rotWithShape="1">
          <a:blip r:embed="rId3">
            <a:alphaModFix/>
          </a:blip>
          <a:srcRect b="46323"/>
          <a:stretch/>
        </p:blipFill>
        <p:spPr>
          <a:xfrm>
            <a:off x="203200" y="1958633"/>
            <a:ext cx="11785600" cy="2279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128"/>
          <p:cNvPicPr preferRelativeResize="0"/>
          <p:nvPr/>
        </p:nvPicPr>
        <p:blipFill rotWithShape="1">
          <a:blip r:embed="rId4">
            <a:alphaModFix/>
          </a:blip>
          <a:srcRect r="50129" b="48458"/>
          <a:stretch/>
        </p:blipFill>
        <p:spPr>
          <a:xfrm>
            <a:off x="4242051" y="4371900"/>
            <a:ext cx="2181167" cy="171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512245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29"/>
          <p:cNvSpPr txBox="1"/>
          <p:nvPr/>
        </p:nvSpPr>
        <p:spPr>
          <a:xfrm>
            <a:off x="513348" y="187833"/>
            <a:ext cx="9924952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Set operations: intersection </a:t>
            </a:r>
            <a:endParaRPr sz="3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858" name="Google Shape;858;p129"/>
          <p:cNvPicPr preferRelativeResize="0"/>
          <p:nvPr/>
        </p:nvPicPr>
        <p:blipFill rotWithShape="1">
          <a:blip r:embed="rId3">
            <a:alphaModFix/>
          </a:blip>
          <a:srcRect t="50568"/>
          <a:stretch/>
        </p:blipFill>
        <p:spPr>
          <a:xfrm>
            <a:off x="280267" y="1981437"/>
            <a:ext cx="11785600" cy="2099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129"/>
          <p:cNvPicPr preferRelativeResize="0"/>
          <p:nvPr/>
        </p:nvPicPr>
        <p:blipFill rotWithShape="1">
          <a:blip r:embed="rId4">
            <a:alphaModFix/>
          </a:blip>
          <a:srcRect l="48108" b="49122"/>
          <a:stretch/>
        </p:blipFill>
        <p:spPr>
          <a:xfrm>
            <a:off x="3984900" y="4494967"/>
            <a:ext cx="2269635" cy="16915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88228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0"/>
          <p:cNvSpPr txBox="1"/>
          <p:nvPr/>
        </p:nvSpPr>
        <p:spPr>
          <a:xfrm>
            <a:off x="513348" y="187833"/>
            <a:ext cx="99248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Set operations: difference</a:t>
            </a:r>
            <a:endParaRPr sz="3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865" name="Google Shape;865;p1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2801" y="2014668"/>
            <a:ext cx="11686401" cy="2565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130"/>
          <p:cNvPicPr preferRelativeResize="0"/>
          <p:nvPr/>
        </p:nvPicPr>
        <p:blipFill rotWithShape="1">
          <a:blip r:embed="rId4">
            <a:alphaModFix/>
          </a:blip>
          <a:srcRect t="46904" r="49374"/>
          <a:stretch/>
        </p:blipFill>
        <p:spPr>
          <a:xfrm>
            <a:off x="4709867" y="4832534"/>
            <a:ext cx="2214167" cy="17653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962326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1"/>
          <p:cNvSpPr txBox="1"/>
          <p:nvPr/>
        </p:nvSpPr>
        <p:spPr>
          <a:xfrm>
            <a:off x="513348" y="187833"/>
            <a:ext cx="99248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Set operations: symmetric difference</a:t>
            </a:r>
            <a:endParaRPr sz="3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872" name="Google Shape;872;p1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201" y="2721034"/>
            <a:ext cx="11785601" cy="137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131"/>
          <p:cNvPicPr preferRelativeResize="0"/>
          <p:nvPr/>
        </p:nvPicPr>
        <p:blipFill rotWithShape="1">
          <a:blip r:embed="rId4">
            <a:alphaModFix/>
          </a:blip>
          <a:srcRect l="49869" t="47235"/>
          <a:stretch/>
        </p:blipFill>
        <p:spPr>
          <a:xfrm>
            <a:off x="4216101" y="4700400"/>
            <a:ext cx="2192567" cy="17543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380129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32"/>
          <p:cNvSpPr txBox="1"/>
          <p:nvPr/>
        </p:nvSpPr>
        <p:spPr>
          <a:xfrm>
            <a:off x="564700" y="187833"/>
            <a:ext cx="102800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We learnt the collection objects...</a:t>
            </a:r>
            <a:endParaRPr sz="3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879" name="Google Shape;879;p132"/>
          <p:cNvGrpSpPr/>
          <p:nvPr/>
        </p:nvGrpSpPr>
        <p:grpSpPr>
          <a:xfrm>
            <a:off x="1316668" y="2506834"/>
            <a:ext cx="9286049" cy="2722977"/>
            <a:chOff x="490200" y="1226525"/>
            <a:chExt cx="6964537" cy="2042233"/>
          </a:xfrm>
        </p:grpSpPr>
        <p:pic>
          <p:nvPicPr>
            <p:cNvPr id="880" name="Google Shape;880;p13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689263" y="1226525"/>
              <a:ext cx="5765474" cy="987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1" name="Google Shape;881;p132"/>
            <p:cNvSpPr txBox="1"/>
            <p:nvPr/>
          </p:nvSpPr>
          <p:spPr>
            <a:xfrm>
              <a:off x="2237850" y="2387025"/>
              <a:ext cx="397800" cy="47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en"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[ ]</a:t>
              </a:r>
              <a:endPara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132"/>
            <p:cNvSpPr txBox="1"/>
            <p:nvPr/>
          </p:nvSpPr>
          <p:spPr>
            <a:xfrm>
              <a:off x="3697425" y="2387025"/>
              <a:ext cx="430200" cy="47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en"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 )</a:t>
              </a:r>
              <a:endPara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132"/>
            <p:cNvSpPr txBox="1"/>
            <p:nvPr/>
          </p:nvSpPr>
          <p:spPr>
            <a:xfrm>
              <a:off x="5142800" y="2387025"/>
              <a:ext cx="430200" cy="47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lnSpc>
                  <a:spcPct val="120000"/>
                </a:lnSpc>
                <a:buClr>
                  <a:srgbClr val="000000"/>
                </a:buClr>
                <a:buSzPts val="1500"/>
              </a:pPr>
              <a:r>
                <a:rPr lang="en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{ }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>
                <a:lnSpc>
                  <a:spcPct val="115000"/>
                </a:lnSpc>
                <a:buClr>
                  <a:srgbClr val="000000"/>
                </a:buClr>
                <a:buSzPts val="1100"/>
              </a:pPr>
              <a:endParaRPr sz="14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132"/>
            <p:cNvSpPr txBox="1"/>
            <p:nvPr/>
          </p:nvSpPr>
          <p:spPr>
            <a:xfrm>
              <a:off x="6588175" y="2387025"/>
              <a:ext cx="430200" cy="47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lnSpc>
                  <a:spcPct val="120000"/>
                </a:lnSpc>
                <a:buClr>
                  <a:srgbClr val="000000"/>
                </a:buClr>
                <a:buSzPts val="1500"/>
              </a:pPr>
              <a:r>
                <a:rPr lang="en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{ }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>
                <a:lnSpc>
                  <a:spcPct val="115000"/>
                </a:lnSpc>
                <a:buClr>
                  <a:srgbClr val="000000"/>
                </a:buClr>
                <a:buSzPts val="1100"/>
              </a:pPr>
              <a:endParaRPr sz="14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85" name="Google Shape;885;p1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91625" y="2907201"/>
              <a:ext cx="226350" cy="289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6" name="Google Shape;886;p1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227750" y="2907201"/>
              <a:ext cx="226350" cy="289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7" name="Google Shape;887;p1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690100" y="2907201"/>
              <a:ext cx="226350" cy="289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8" name="Google Shape;888;p13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744999" y="2924188"/>
              <a:ext cx="255749" cy="2557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9" name="Google Shape;889;p132"/>
            <p:cNvSpPr txBox="1"/>
            <p:nvPr/>
          </p:nvSpPr>
          <p:spPr>
            <a:xfrm>
              <a:off x="760200" y="2821158"/>
              <a:ext cx="10728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>
                <a:buClr>
                  <a:srgbClr val="000000"/>
                </a:buClr>
                <a:buSzPts val="1300"/>
              </a:pPr>
              <a:r>
                <a:rPr lang="en" sz="1733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Editable</a:t>
              </a:r>
              <a:endParaRPr sz="1733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90" name="Google Shape;890;p132"/>
            <p:cNvSpPr txBox="1"/>
            <p:nvPr/>
          </p:nvSpPr>
          <p:spPr>
            <a:xfrm>
              <a:off x="490200" y="2373458"/>
              <a:ext cx="13428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>
                <a:buClr>
                  <a:srgbClr val="000000"/>
                </a:buClr>
                <a:buSzPts val="1300"/>
              </a:pPr>
              <a:r>
                <a:rPr lang="en" sz="1733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Create using</a:t>
              </a:r>
              <a:endParaRPr sz="1733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983424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98"/>
          <p:cNvSpPr txBox="1"/>
          <p:nvPr/>
        </p:nvSpPr>
        <p:spPr>
          <a:xfrm>
            <a:off x="0" y="3099400"/>
            <a:ext cx="12192000" cy="6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33" tIns="22867" rIns="45733" bIns="22867" anchor="t" anchorCtr="0">
            <a:noAutofit/>
          </a:bodyPr>
          <a:lstStyle/>
          <a:p>
            <a:pPr algn="ctr">
              <a:buClr>
                <a:srgbClr val="000000"/>
              </a:buClr>
              <a:buSzPts val="3000"/>
            </a:pPr>
            <a:r>
              <a:rPr lang="en" sz="4000">
                <a:latin typeface="Avenir"/>
                <a:ea typeface="Avenir"/>
                <a:cs typeface="Avenir"/>
                <a:sym typeface="Avenir"/>
              </a:rPr>
              <a:t>Thank You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193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7"/>
          <p:cNvSpPr txBox="1"/>
          <p:nvPr/>
        </p:nvSpPr>
        <p:spPr>
          <a:xfrm>
            <a:off x="502652" y="187833"/>
            <a:ext cx="99356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Concatenate and append in lists</a:t>
            </a:r>
            <a:endParaRPr sz="3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86" name="Google Shape;18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2607200"/>
            <a:ext cx="11785597" cy="25879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6853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8"/>
          <p:cNvSpPr txBox="1"/>
          <p:nvPr/>
        </p:nvSpPr>
        <p:spPr>
          <a:xfrm>
            <a:off x="502667" y="187833"/>
            <a:ext cx="99356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Sort a list</a:t>
            </a:r>
            <a:endParaRPr sz="2267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92" name="Google Shape;1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767" y="2082001"/>
            <a:ext cx="11794467" cy="4344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1377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9"/>
          <p:cNvPicPr preferRelativeResize="0"/>
          <p:nvPr/>
        </p:nvPicPr>
        <p:blipFill rotWithShape="1">
          <a:blip r:embed="rId3">
            <a:alphaModFix/>
          </a:blip>
          <a:srcRect l="18269" t="18234" r="27372" b="23340"/>
          <a:stretch/>
        </p:blipFill>
        <p:spPr>
          <a:xfrm>
            <a:off x="556569" y="350467"/>
            <a:ext cx="1423129" cy="89983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9"/>
          <p:cNvSpPr txBox="1"/>
          <p:nvPr/>
        </p:nvSpPr>
        <p:spPr>
          <a:xfrm>
            <a:off x="462533" y="1963300"/>
            <a:ext cx="11324400" cy="18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40256">
              <a:buSzPts val="1600"/>
              <a:buFont typeface="Avenir"/>
              <a:buChar char="●"/>
            </a:pPr>
            <a:r>
              <a:rPr lang="en" sz="2133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Sort the list in reverse order by passing the parameter</a:t>
            </a:r>
            <a:r>
              <a:rPr lang="en" sz="2133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" sz="2133">
                <a:solidFill>
                  <a:srgbClr val="25AAE2"/>
                </a:solidFill>
                <a:latin typeface="Avenir"/>
                <a:ea typeface="Avenir"/>
                <a:cs typeface="Avenir"/>
                <a:sym typeface="Avenir"/>
              </a:rPr>
              <a:t>reverse=True</a:t>
            </a:r>
            <a:r>
              <a:rPr lang="en" sz="2133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" sz="2133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to the sort() function.</a:t>
            </a:r>
            <a:r>
              <a:rPr lang="en" sz="2133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sz="2133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  <a:p>
            <a:endParaRPr sz="2133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609585" indent="-440256">
              <a:buClr>
                <a:schemeClr val="dk1"/>
              </a:buClr>
              <a:buSzPts val="1600"/>
              <a:buFont typeface="Avenir"/>
              <a:buChar char="●"/>
            </a:pPr>
            <a:r>
              <a:rPr lang="en" sz="2133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By default reverse is set to False</a:t>
            </a:r>
            <a:endParaRPr sz="2133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99" name="Google Shape;19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200" y="3683667"/>
            <a:ext cx="11551397" cy="26413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6294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0"/>
          <p:cNvSpPr txBox="1"/>
          <p:nvPr/>
        </p:nvSpPr>
        <p:spPr>
          <a:xfrm>
            <a:off x="3836700" y="1860033"/>
            <a:ext cx="5070800" cy="4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2133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You cannot sort a list with mixed data types</a:t>
            </a:r>
            <a:endParaRPr sz="2133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05" name="Google Shape;205;p40"/>
          <p:cNvPicPr preferRelativeResize="0"/>
          <p:nvPr/>
        </p:nvPicPr>
        <p:blipFill rotWithShape="1">
          <a:blip r:embed="rId3">
            <a:alphaModFix/>
          </a:blip>
          <a:srcRect l="11594" t="4094" r="10692" b="4688"/>
          <a:stretch/>
        </p:blipFill>
        <p:spPr>
          <a:xfrm>
            <a:off x="577867" y="248134"/>
            <a:ext cx="1638700" cy="1409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834" y="2395567"/>
            <a:ext cx="11816901" cy="398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7557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1"/>
          <p:cNvSpPr txBox="1"/>
          <p:nvPr/>
        </p:nvSpPr>
        <p:spPr>
          <a:xfrm>
            <a:off x="502652" y="187833"/>
            <a:ext cx="99356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Sorting a list using the sorted() function</a:t>
            </a:r>
            <a:endParaRPr sz="3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12" name="Google Shape;21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833" y="2512133"/>
            <a:ext cx="10385475" cy="223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3811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42"/>
          <p:cNvPicPr preferRelativeResize="0"/>
          <p:nvPr/>
        </p:nvPicPr>
        <p:blipFill rotWithShape="1">
          <a:blip r:embed="rId3">
            <a:alphaModFix/>
          </a:blip>
          <a:srcRect l="18269" t="18234" r="27372" b="23340"/>
          <a:stretch/>
        </p:blipFill>
        <p:spPr>
          <a:xfrm>
            <a:off x="556569" y="350467"/>
            <a:ext cx="1423129" cy="8998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42"/>
          <p:cNvGrpSpPr/>
          <p:nvPr/>
        </p:nvGrpSpPr>
        <p:grpSpPr>
          <a:xfrm>
            <a:off x="850500" y="2271800"/>
            <a:ext cx="10379600" cy="3534800"/>
            <a:chOff x="637875" y="1703850"/>
            <a:chExt cx="7784700" cy="2651100"/>
          </a:xfrm>
        </p:grpSpPr>
        <p:pic>
          <p:nvPicPr>
            <p:cNvPr id="219" name="Google Shape;219;p42"/>
            <p:cNvPicPr preferRelativeResize="0"/>
            <p:nvPr/>
          </p:nvPicPr>
          <p:blipFill rotWithShape="1">
            <a:blip r:embed="rId4">
              <a:alphaModFix/>
            </a:blip>
            <a:srcRect t="46077" b="26479"/>
            <a:stretch/>
          </p:blipFill>
          <p:spPr>
            <a:xfrm>
              <a:off x="637875" y="3310600"/>
              <a:ext cx="7784626" cy="1044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" name="Google Shape;220;p42"/>
            <p:cNvSpPr txBox="1"/>
            <p:nvPr/>
          </p:nvSpPr>
          <p:spPr>
            <a:xfrm>
              <a:off x="637875" y="1703850"/>
              <a:ext cx="7784700" cy="86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buClr>
                  <a:srgbClr val="000000"/>
                </a:buClr>
                <a:buSzPts val="2400"/>
              </a:pPr>
              <a:r>
                <a:rPr lang="en" sz="2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Sort the list in reverse order by passing the</a:t>
              </a:r>
              <a:r>
                <a:rPr lang="en" sz="2400">
                  <a:solidFill>
                    <a:srgbClr val="666666"/>
                  </a:solidFill>
                  <a:latin typeface="Avenir"/>
                  <a:ea typeface="Avenir"/>
                  <a:cs typeface="Avenir"/>
                  <a:sym typeface="Avenir"/>
                </a:rPr>
                <a:t> </a:t>
              </a:r>
              <a:r>
                <a:rPr lang="en" sz="2400">
                  <a:solidFill>
                    <a:srgbClr val="00B0F0"/>
                  </a:solidFill>
                  <a:latin typeface="Avenir"/>
                  <a:ea typeface="Avenir"/>
                  <a:cs typeface="Avenir"/>
                  <a:sym typeface="Avenir"/>
                </a:rPr>
                <a:t>reverse=True</a:t>
              </a:r>
              <a:r>
                <a:rPr lang="en" sz="2400">
                  <a:solidFill>
                    <a:srgbClr val="666666"/>
                  </a:solidFill>
                  <a:latin typeface="Avenir"/>
                  <a:ea typeface="Avenir"/>
                  <a:cs typeface="Avenir"/>
                  <a:sym typeface="Avenir"/>
                </a:rPr>
                <a:t> p</a:t>
              </a:r>
              <a:r>
                <a:rPr lang="en" sz="2400">
                  <a:latin typeface="Avenir"/>
                  <a:ea typeface="Avenir"/>
                  <a:cs typeface="Avenir"/>
                  <a:sym typeface="Avenir"/>
                </a:rPr>
                <a:t>arameter to the sorted() function</a:t>
              </a:r>
              <a:endParaRPr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cxnSp>
        <p:nvCxnSpPr>
          <p:cNvPr id="221" name="Google Shape;221;p42"/>
          <p:cNvCxnSpPr/>
          <p:nvPr/>
        </p:nvCxnSpPr>
        <p:spPr>
          <a:xfrm flipH="1">
            <a:off x="2252267" y="2842700"/>
            <a:ext cx="5683600" cy="2138000"/>
          </a:xfrm>
          <a:prstGeom prst="bentConnector3">
            <a:avLst>
              <a:gd name="adj1" fmla="val -208"/>
            </a:avLst>
          </a:prstGeom>
          <a:noFill/>
          <a:ln w="9525" cap="flat" cmpd="sng">
            <a:solidFill>
              <a:srgbClr val="0F75BD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956079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3"/>
          <p:cNvSpPr txBox="1"/>
          <p:nvPr/>
        </p:nvSpPr>
        <p:spPr>
          <a:xfrm>
            <a:off x="684733" y="2728033"/>
            <a:ext cx="10758000" cy="29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  <a:buSzPts val="2400"/>
            </a:pPr>
            <a:r>
              <a:rPr lang="en" sz="3200" i="1">
                <a:solidFill>
                  <a:srgbClr val="242729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What is the difference between sort() and sorted()?</a:t>
            </a:r>
            <a:endParaRPr sz="3200" i="1">
              <a:solidFill>
                <a:srgbClr val="242729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>
              <a:lnSpc>
                <a:spcPct val="115000"/>
              </a:lnSpc>
              <a:spcBef>
                <a:spcPts val="3733"/>
              </a:spcBef>
              <a:spcAft>
                <a:spcPts val="3733"/>
              </a:spcAft>
              <a:buClr>
                <a:srgbClr val="000000"/>
              </a:buClr>
              <a:buSzPts val="2400"/>
            </a:pPr>
            <a:r>
              <a:rPr lang="en" sz="3200" i="1">
                <a:solidFill>
                  <a:srgbClr val="242729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The sort() will modify an existing list but sorted() will create a new list. </a:t>
            </a:r>
            <a:endParaRPr sz="3200" i="1">
              <a:solidFill>
                <a:srgbClr val="242729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27" name="Google Shape;227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400" y="273700"/>
            <a:ext cx="2251733" cy="879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2637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4"/>
          <p:cNvPicPr preferRelativeResize="0"/>
          <p:nvPr/>
        </p:nvPicPr>
        <p:blipFill rotWithShape="1">
          <a:blip r:embed="rId3">
            <a:alphaModFix/>
          </a:blip>
          <a:srcRect b="51550"/>
          <a:stretch/>
        </p:blipFill>
        <p:spPr>
          <a:xfrm>
            <a:off x="417500" y="2480101"/>
            <a:ext cx="11356989" cy="296281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4"/>
          <p:cNvSpPr txBox="1"/>
          <p:nvPr/>
        </p:nvSpPr>
        <p:spPr>
          <a:xfrm>
            <a:off x="491956" y="187833"/>
            <a:ext cx="99464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More list operations: concatenate lists</a:t>
            </a:r>
            <a:endParaRPr sz="3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617429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45"/>
          <p:cNvPicPr preferRelativeResize="0"/>
          <p:nvPr/>
        </p:nvPicPr>
        <p:blipFill rotWithShape="1">
          <a:blip r:embed="rId3">
            <a:alphaModFix/>
          </a:blip>
          <a:srcRect t="50663"/>
          <a:stretch/>
        </p:blipFill>
        <p:spPr>
          <a:xfrm>
            <a:off x="417500" y="2491301"/>
            <a:ext cx="11356989" cy="3017007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5"/>
          <p:cNvSpPr txBox="1"/>
          <p:nvPr/>
        </p:nvSpPr>
        <p:spPr>
          <a:xfrm>
            <a:off x="491956" y="187833"/>
            <a:ext cx="99464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More list operations: concatenate lists</a:t>
            </a:r>
            <a:endParaRPr sz="3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1751017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Agenda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400" dirty="0" smtClean="0"/>
              <a:t>Container/Collection Objects</a:t>
            </a:r>
          </a:p>
          <a:p>
            <a:r>
              <a:rPr lang="en-IN" sz="2400" dirty="0" smtClean="0"/>
              <a:t>List</a:t>
            </a:r>
          </a:p>
          <a:p>
            <a:r>
              <a:rPr lang="en-IN" sz="2400" dirty="0" smtClean="0"/>
              <a:t>Tuple</a:t>
            </a:r>
          </a:p>
          <a:p>
            <a:r>
              <a:rPr lang="en-IN" sz="2400" dirty="0" smtClean="0"/>
              <a:t>Dictionary</a:t>
            </a:r>
          </a:p>
          <a:p>
            <a:r>
              <a:rPr lang="en-IN" sz="2400" dirty="0" smtClean="0"/>
              <a:t>Set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294146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6"/>
          <p:cNvSpPr txBox="1"/>
          <p:nvPr/>
        </p:nvSpPr>
        <p:spPr>
          <a:xfrm>
            <a:off x="491956" y="187833"/>
            <a:ext cx="99464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More list operations: concatenate lists</a:t>
            </a:r>
            <a:endParaRPr sz="3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45" name="Google Shape;245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052" y="2288934"/>
            <a:ext cx="11549889" cy="30868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7371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7"/>
          <p:cNvSpPr txBox="1"/>
          <p:nvPr/>
        </p:nvSpPr>
        <p:spPr>
          <a:xfrm>
            <a:off x="491956" y="187833"/>
            <a:ext cx="99464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More list operations: with membership operator</a:t>
            </a:r>
            <a:endParaRPr sz="3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51" name="Google Shape;251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834" y="1834300"/>
            <a:ext cx="11196321" cy="49025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2112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8"/>
          <p:cNvSpPr txBox="1"/>
          <p:nvPr/>
        </p:nvSpPr>
        <p:spPr>
          <a:xfrm>
            <a:off x="491956" y="187833"/>
            <a:ext cx="99464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More list operations: iterating through a list</a:t>
            </a:r>
            <a:endParaRPr sz="3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57" name="Google Shape;257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200" y="2374234"/>
            <a:ext cx="11785600" cy="30568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9784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9"/>
          <p:cNvSpPr txBox="1"/>
          <p:nvPr/>
        </p:nvSpPr>
        <p:spPr>
          <a:xfrm>
            <a:off x="701867" y="1483400"/>
            <a:ext cx="10381200" cy="50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50000"/>
              </a:lnSpc>
              <a:buClr>
                <a:srgbClr val="000000"/>
              </a:buClr>
              <a:buSzPts val="1800"/>
            </a:pPr>
            <a:r>
              <a:rPr lang="en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We learn more operations that can be performed on a list:</a:t>
            </a:r>
            <a:endParaRPr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219170" indent="-440256" algn="just">
              <a:lnSpc>
                <a:spcPct val="120000"/>
              </a:lnSpc>
              <a:buClr>
                <a:schemeClr val="dk1"/>
              </a:buClr>
              <a:buSzPts val="1600"/>
              <a:buFont typeface="Avenir"/>
              <a:buChar char="●"/>
            </a:pPr>
            <a:r>
              <a:rPr lang="en" sz="2133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Finding the number of elements in a list</a:t>
            </a:r>
            <a:endParaRPr sz="2133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219170" indent="-440256" algn="just">
              <a:lnSpc>
                <a:spcPct val="120000"/>
              </a:lnSpc>
              <a:buClr>
                <a:schemeClr val="dk1"/>
              </a:buClr>
              <a:buSzPts val="1600"/>
              <a:buFont typeface="Avenir"/>
              <a:buChar char="●"/>
            </a:pPr>
            <a:r>
              <a:rPr lang="en" sz="2133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Finding the maximum &amp; minimum value of a list with numeric values</a:t>
            </a:r>
            <a:endParaRPr sz="2133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219170" indent="-440256" algn="just">
              <a:lnSpc>
                <a:spcPct val="120000"/>
              </a:lnSpc>
              <a:buClr>
                <a:schemeClr val="dk1"/>
              </a:buClr>
              <a:buSzPts val="1600"/>
              <a:buFont typeface="Avenir"/>
              <a:buChar char="●"/>
            </a:pPr>
            <a:r>
              <a:rPr lang="en" sz="2133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Append a new element to a list</a:t>
            </a:r>
            <a:endParaRPr sz="2133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219170" indent="-440256" algn="just">
              <a:lnSpc>
                <a:spcPct val="120000"/>
              </a:lnSpc>
              <a:buClr>
                <a:schemeClr val="dk1"/>
              </a:buClr>
              <a:buSzPts val="1600"/>
              <a:buFont typeface="Avenir"/>
              <a:buChar char="●"/>
            </a:pPr>
            <a:r>
              <a:rPr lang="en" sz="2133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Remove all elements from a list</a:t>
            </a:r>
            <a:endParaRPr sz="2133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219170" indent="-440256" algn="just">
              <a:lnSpc>
                <a:spcPct val="120000"/>
              </a:lnSpc>
              <a:buClr>
                <a:schemeClr val="dk1"/>
              </a:buClr>
              <a:buSzPts val="1600"/>
              <a:buFont typeface="Avenir"/>
              <a:buChar char="●"/>
            </a:pPr>
            <a:r>
              <a:rPr lang="en" sz="2133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a copy of the list</a:t>
            </a:r>
            <a:endParaRPr sz="2133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219170" indent="-440256" algn="just">
              <a:lnSpc>
                <a:spcPct val="120000"/>
              </a:lnSpc>
              <a:buClr>
                <a:schemeClr val="dk1"/>
              </a:buClr>
              <a:buSzPts val="1600"/>
              <a:buFont typeface="Avenir"/>
              <a:buChar char="●"/>
            </a:pPr>
            <a:r>
              <a:rPr lang="en" sz="2133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Count the number of occurrences of a specified element</a:t>
            </a:r>
            <a:endParaRPr sz="2133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219170" indent="-440256" algn="just">
              <a:lnSpc>
                <a:spcPct val="120000"/>
              </a:lnSpc>
              <a:buClr>
                <a:schemeClr val="dk1"/>
              </a:buClr>
              <a:buSzPts val="1600"/>
              <a:buFont typeface="Avenir"/>
              <a:buChar char="●"/>
            </a:pPr>
            <a:r>
              <a:rPr lang="en" sz="2133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Return an index position of an object</a:t>
            </a:r>
            <a:endParaRPr sz="2133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219170" indent="-440256" algn="just">
              <a:lnSpc>
                <a:spcPct val="120000"/>
              </a:lnSpc>
              <a:buClr>
                <a:schemeClr val="dk1"/>
              </a:buClr>
              <a:buSzPts val="1600"/>
              <a:buFont typeface="Avenir"/>
              <a:buChar char="●"/>
            </a:pPr>
            <a:r>
              <a:rPr lang="en" sz="2133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Insert a new element to a list at a specified index position</a:t>
            </a:r>
            <a:endParaRPr sz="2133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219170" indent="-440256" algn="just">
              <a:lnSpc>
                <a:spcPct val="120000"/>
              </a:lnSpc>
              <a:buClr>
                <a:schemeClr val="dk1"/>
              </a:buClr>
              <a:buSzPts val="1600"/>
              <a:buFont typeface="Avenir"/>
              <a:buChar char="●"/>
            </a:pPr>
            <a:r>
              <a:rPr lang="en" sz="2133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Delete an element from a list</a:t>
            </a:r>
            <a:endParaRPr sz="2133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219170" indent="-440256" algn="just">
              <a:lnSpc>
                <a:spcPct val="120000"/>
              </a:lnSpc>
              <a:buClr>
                <a:schemeClr val="dk1"/>
              </a:buClr>
              <a:buSzPts val="1600"/>
              <a:buFont typeface="Avenir"/>
              <a:buChar char="●"/>
            </a:pPr>
            <a:r>
              <a:rPr lang="en" sz="2133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Reverse a list</a:t>
            </a:r>
            <a:endParaRPr sz="2133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219170" indent="-440256" algn="just">
              <a:lnSpc>
                <a:spcPct val="120000"/>
              </a:lnSpc>
              <a:buClr>
                <a:schemeClr val="dk1"/>
              </a:buClr>
              <a:buSzPts val="1600"/>
              <a:buFont typeface="Avenir"/>
              <a:buChar char="●"/>
            </a:pPr>
            <a:r>
              <a:rPr lang="en" sz="2133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Sort a list</a:t>
            </a:r>
            <a:endParaRPr sz="2133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3" name="Google Shape;263;p49"/>
          <p:cNvSpPr txBox="1"/>
          <p:nvPr/>
        </p:nvSpPr>
        <p:spPr>
          <a:xfrm>
            <a:off x="491956" y="187833"/>
            <a:ext cx="99464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More list operations</a:t>
            </a:r>
            <a:endParaRPr sz="3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179393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0"/>
          <p:cNvSpPr txBox="1"/>
          <p:nvPr/>
        </p:nvSpPr>
        <p:spPr>
          <a:xfrm>
            <a:off x="491956" y="187833"/>
            <a:ext cx="99464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More list operations</a:t>
            </a:r>
            <a:endParaRPr sz="3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9" name="Google Shape;269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300" y="1976368"/>
            <a:ext cx="11785600" cy="46375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8754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51"/>
          <p:cNvPicPr preferRelativeResize="0"/>
          <p:nvPr/>
        </p:nvPicPr>
        <p:blipFill rotWithShape="1">
          <a:blip r:embed="rId3">
            <a:alphaModFix/>
          </a:blip>
          <a:srcRect l="11594" t="4094" r="10692" b="4688"/>
          <a:stretch/>
        </p:blipFill>
        <p:spPr>
          <a:xfrm>
            <a:off x="577867" y="248134"/>
            <a:ext cx="1638700" cy="1409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51"/>
          <p:cNvPicPr preferRelativeResize="0"/>
          <p:nvPr/>
        </p:nvPicPr>
        <p:blipFill rotWithShape="1">
          <a:blip r:embed="rId4">
            <a:alphaModFix/>
          </a:blip>
          <a:srcRect t="11512"/>
          <a:stretch/>
        </p:blipFill>
        <p:spPr>
          <a:xfrm>
            <a:off x="203200" y="2690168"/>
            <a:ext cx="11785600" cy="2879667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51"/>
          <p:cNvSpPr txBox="1"/>
          <p:nvPr/>
        </p:nvSpPr>
        <p:spPr>
          <a:xfrm>
            <a:off x="577867" y="2025433"/>
            <a:ext cx="107692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2133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 max() &amp; min() cannot be used on a list with mixed data types</a:t>
            </a:r>
            <a:endParaRPr sz="2133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3551902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2"/>
          <p:cNvSpPr txBox="1"/>
          <p:nvPr/>
        </p:nvSpPr>
        <p:spPr>
          <a:xfrm>
            <a:off x="502652" y="187833"/>
            <a:ext cx="99356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Append a new element to a list</a:t>
            </a:r>
            <a:endParaRPr sz="3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2" name="Google Shape;282;p52"/>
          <p:cNvPicPr preferRelativeResize="0"/>
          <p:nvPr/>
        </p:nvPicPr>
        <p:blipFill rotWithShape="1">
          <a:blip r:embed="rId3">
            <a:alphaModFix/>
          </a:blip>
          <a:srcRect t="12564"/>
          <a:stretch/>
        </p:blipFill>
        <p:spPr>
          <a:xfrm>
            <a:off x="203200" y="2250269"/>
            <a:ext cx="11785600" cy="293703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52"/>
          <p:cNvSpPr txBox="1"/>
          <p:nvPr/>
        </p:nvSpPr>
        <p:spPr>
          <a:xfrm>
            <a:off x="1704400" y="5777500"/>
            <a:ext cx="8783200" cy="6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en" sz="2400">
                <a:solidFill>
                  <a:srgbClr val="25AAE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Note that the new element gets inserted at the end of the list</a:t>
            </a:r>
            <a:endParaRPr sz="2400">
              <a:solidFill>
                <a:srgbClr val="25AAE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1840789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3"/>
          <p:cNvSpPr txBox="1"/>
          <p:nvPr/>
        </p:nvSpPr>
        <p:spPr>
          <a:xfrm>
            <a:off x="502652" y="187833"/>
            <a:ext cx="99356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Remove all elements from a list</a:t>
            </a:r>
            <a:endParaRPr sz="3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9" name="Google Shape;289;p53"/>
          <p:cNvSpPr txBox="1"/>
          <p:nvPr/>
        </p:nvSpPr>
        <p:spPr>
          <a:xfrm>
            <a:off x="355800" y="5809300"/>
            <a:ext cx="11480400" cy="6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en" sz="2267">
                <a:solidFill>
                  <a:srgbClr val="25AAE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Note that all elements are removed but the list still exists. Though now its a blank list.</a:t>
            </a:r>
            <a:endParaRPr sz="2267">
              <a:solidFill>
                <a:srgbClr val="25AAE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90" name="Google Shape;290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200" y="2317367"/>
            <a:ext cx="11785600" cy="29289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23749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54"/>
          <p:cNvPicPr preferRelativeResize="0"/>
          <p:nvPr/>
        </p:nvPicPr>
        <p:blipFill rotWithShape="1">
          <a:blip r:embed="rId3">
            <a:alphaModFix/>
          </a:blip>
          <a:srcRect l="18269" t="18234" r="27373" b="23340"/>
          <a:stretch/>
        </p:blipFill>
        <p:spPr>
          <a:xfrm>
            <a:off x="556568" y="350467"/>
            <a:ext cx="1423133" cy="89983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4"/>
          <p:cNvSpPr txBox="1"/>
          <p:nvPr/>
        </p:nvSpPr>
        <p:spPr>
          <a:xfrm>
            <a:off x="850500" y="2271800"/>
            <a:ext cx="10379600" cy="11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2400"/>
            </a:pPr>
            <a:r>
              <a:rPr lang="en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 list Retail_Products do not have any members now. Can you add new elements to the blank list?</a:t>
            </a:r>
            <a:endParaRPr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>
              <a:buClr>
                <a:srgbClr val="000000"/>
              </a:buClr>
              <a:buSzPts val="2400"/>
            </a:pPr>
            <a:endParaRPr sz="2400">
              <a:solidFill>
                <a:srgbClr val="666666"/>
              </a:solidFill>
              <a:latin typeface="Avenir"/>
              <a:ea typeface="Avenir"/>
              <a:cs typeface="Avenir"/>
              <a:sym typeface="Avenir"/>
            </a:endParaRPr>
          </a:p>
          <a:p>
            <a:pPr>
              <a:buClr>
                <a:srgbClr val="000000"/>
              </a:buClr>
              <a:buSzPts val="2400"/>
            </a:pPr>
            <a:endParaRPr sz="2400">
              <a:solidFill>
                <a:srgbClr val="666666"/>
              </a:solidFill>
              <a:latin typeface="Avenir"/>
              <a:ea typeface="Avenir"/>
              <a:cs typeface="Avenir"/>
              <a:sym typeface="Avenir"/>
            </a:endParaRPr>
          </a:p>
          <a:p>
            <a:pPr>
              <a:buClr>
                <a:srgbClr val="000000"/>
              </a:buClr>
              <a:buSzPts val="2400"/>
            </a:pPr>
            <a:r>
              <a:rPr lang="en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Hint: use append() function</a:t>
            </a:r>
            <a:endParaRPr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22097278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5"/>
          <p:cNvSpPr txBox="1"/>
          <p:nvPr/>
        </p:nvSpPr>
        <p:spPr>
          <a:xfrm>
            <a:off x="502652" y="187833"/>
            <a:ext cx="99356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Making a shallow copy of an existing list</a:t>
            </a:r>
            <a:endParaRPr sz="24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02" name="Google Shape;302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200" y="2950201"/>
            <a:ext cx="11785600" cy="3277652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5"/>
          <p:cNvSpPr txBox="1"/>
          <p:nvPr/>
        </p:nvSpPr>
        <p:spPr>
          <a:xfrm>
            <a:off x="812800" y="1828800"/>
            <a:ext cx="10430000" cy="11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Bef>
                <a:spcPts val="1333"/>
              </a:spcBef>
            </a:pPr>
            <a:r>
              <a:rPr lang="en" sz="2133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Note: A shallow copy is an actual copy of a list in a different variable</a:t>
            </a:r>
            <a:endParaRPr sz="2133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1871910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/>
          <p:nvPr/>
        </p:nvSpPr>
        <p:spPr>
          <a:xfrm>
            <a:off x="520967" y="3022600"/>
            <a:ext cx="10000800" cy="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33" tIns="22867" rIns="45733" bIns="22867" anchor="t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" sz="5333">
                <a:latin typeface="Avenir"/>
                <a:ea typeface="Avenir"/>
                <a:cs typeface="Avenir"/>
                <a:sym typeface="Avenir"/>
              </a:rPr>
              <a:t>Container or Collection Objects</a:t>
            </a:r>
            <a:endParaRPr sz="5333"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31723942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56"/>
          <p:cNvPicPr preferRelativeResize="0"/>
          <p:nvPr/>
        </p:nvPicPr>
        <p:blipFill rotWithShape="1">
          <a:blip r:embed="rId3">
            <a:alphaModFix/>
          </a:blip>
          <a:srcRect l="11594" t="4094" r="10692" b="4688"/>
          <a:stretch/>
        </p:blipFill>
        <p:spPr>
          <a:xfrm>
            <a:off x="577867" y="248134"/>
            <a:ext cx="1638700" cy="1409433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56"/>
          <p:cNvSpPr txBox="1"/>
          <p:nvPr/>
        </p:nvSpPr>
        <p:spPr>
          <a:xfrm>
            <a:off x="2216567" y="1375433"/>
            <a:ext cx="8538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shallow copy is the actual copy which gets created using the copy() function</a:t>
            </a:r>
            <a:endParaRPr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10" name="Google Shape;310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9034" y="1898634"/>
            <a:ext cx="10287407" cy="4794033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56"/>
          <p:cNvSpPr txBox="1"/>
          <p:nvPr/>
        </p:nvSpPr>
        <p:spPr>
          <a:xfrm>
            <a:off x="7999967" y="2400367"/>
            <a:ext cx="2438400" cy="12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467" b="1">
                <a:solidFill>
                  <a:srgbClr val="0F75BD"/>
                </a:solidFill>
                <a:latin typeface="Avenir"/>
                <a:ea typeface="Avenir"/>
                <a:cs typeface="Avenir"/>
                <a:sym typeface="Avenir"/>
              </a:rPr>
              <a:t>Using the copy(), we get a shallow copy. Which means the 2 variables are different objects.</a:t>
            </a:r>
            <a:endParaRPr sz="1467" b="1">
              <a:solidFill>
                <a:srgbClr val="0F75BD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12" name="Google Shape;312;p56"/>
          <p:cNvCxnSpPr/>
          <p:nvPr/>
        </p:nvCxnSpPr>
        <p:spPr>
          <a:xfrm rot="10800000">
            <a:off x="4338533" y="2718567"/>
            <a:ext cx="3608800" cy="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13" name="Google Shape;313;p56"/>
          <p:cNvSpPr txBox="1"/>
          <p:nvPr/>
        </p:nvSpPr>
        <p:spPr>
          <a:xfrm>
            <a:off x="7999967" y="4971667"/>
            <a:ext cx="2438400" cy="1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467" b="1">
                <a:solidFill>
                  <a:srgbClr val="0F75BD"/>
                </a:solidFill>
                <a:latin typeface="Avenir"/>
                <a:ea typeface="Avenir"/>
                <a:cs typeface="Avenir"/>
                <a:sym typeface="Avenir"/>
              </a:rPr>
              <a:t>Using the assignment operator, we get a reference copy. Which means the 2 variables are referencing to the same list.</a:t>
            </a:r>
            <a:endParaRPr sz="1467" b="1">
              <a:solidFill>
                <a:srgbClr val="0F75BD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14" name="Google Shape;314;p56"/>
          <p:cNvCxnSpPr/>
          <p:nvPr/>
        </p:nvCxnSpPr>
        <p:spPr>
          <a:xfrm rot="10800000">
            <a:off x="4338533" y="5289867"/>
            <a:ext cx="3608800" cy="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1622687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2701" y="2023700"/>
            <a:ext cx="11462767" cy="442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7"/>
          <p:cNvPicPr preferRelativeResize="0"/>
          <p:nvPr/>
        </p:nvPicPr>
        <p:blipFill rotWithShape="1">
          <a:blip r:embed="rId4">
            <a:alphaModFix/>
          </a:blip>
          <a:srcRect l="11594" t="4095" r="10693" b="4688"/>
          <a:stretch/>
        </p:blipFill>
        <p:spPr>
          <a:xfrm>
            <a:off x="577867" y="248134"/>
            <a:ext cx="1638700" cy="1409433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57"/>
          <p:cNvSpPr txBox="1"/>
          <p:nvPr/>
        </p:nvSpPr>
        <p:spPr>
          <a:xfrm>
            <a:off x="2063700" y="1538900"/>
            <a:ext cx="8297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How a copy made using the assignment (=) operator behaves</a:t>
            </a:r>
            <a:endParaRPr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2" name="Google Shape;322;p57"/>
          <p:cNvSpPr txBox="1"/>
          <p:nvPr/>
        </p:nvSpPr>
        <p:spPr>
          <a:xfrm>
            <a:off x="7999967" y="2707767"/>
            <a:ext cx="3329200" cy="6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467" b="1">
                <a:solidFill>
                  <a:srgbClr val="0F75BD"/>
                </a:solidFill>
                <a:latin typeface="Avenir"/>
                <a:ea typeface="Avenir"/>
                <a:cs typeface="Avenir"/>
                <a:sym typeface="Avenir"/>
              </a:rPr>
              <a:t>Using the assignment operator, we get a reference copy. Which means the 2 variables are referencing to the same list.</a:t>
            </a:r>
            <a:endParaRPr sz="1467" b="1">
              <a:solidFill>
                <a:srgbClr val="0F75BD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23" name="Google Shape;323;p57"/>
          <p:cNvCxnSpPr/>
          <p:nvPr/>
        </p:nvCxnSpPr>
        <p:spPr>
          <a:xfrm rot="10800000">
            <a:off x="4338533" y="3025967"/>
            <a:ext cx="3608800" cy="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24" name="Google Shape;324;p57"/>
          <p:cNvSpPr txBox="1"/>
          <p:nvPr/>
        </p:nvSpPr>
        <p:spPr>
          <a:xfrm>
            <a:off x="7999967" y="4774067"/>
            <a:ext cx="3329200" cy="9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467" b="1">
                <a:solidFill>
                  <a:srgbClr val="0F75BD"/>
                </a:solidFill>
                <a:latin typeface="Avenir"/>
                <a:ea typeface="Avenir"/>
                <a:cs typeface="Avenir"/>
                <a:sym typeface="Avenir"/>
              </a:rPr>
              <a:t>Notice that we change the 1st element in Product_Prices. And it reflects in New_Prices.</a:t>
            </a:r>
            <a:endParaRPr sz="1467" b="1">
              <a:solidFill>
                <a:srgbClr val="0F75BD"/>
              </a:solidFill>
              <a:latin typeface="Avenir"/>
              <a:ea typeface="Avenir"/>
              <a:cs typeface="Avenir"/>
              <a:sym typeface="Avenir"/>
            </a:endParaRPr>
          </a:p>
          <a:p>
            <a:pPr>
              <a:buClr>
                <a:srgbClr val="000000"/>
              </a:buClr>
              <a:buSzPts val="1100"/>
            </a:pPr>
            <a:endParaRPr sz="1467" b="1">
              <a:solidFill>
                <a:srgbClr val="0F75BD"/>
              </a:solidFill>
              <a:latin typeface="Avenir"/>
              <a:ea typeface="Avenir"/>
              <a:cs typeface="Avenir"/>
              <a:sym typeface="Avenir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" sz="1467" b="1">
                <a:solidFill>
                  <a:srgbClr val="0F75BD"/>
                </a:solidFill>
                <a:latin typeface="Avenir"/>
                <a:ea typeface="Avenir"/>
                <a:cs typeface="Avenir"/>
                <a:sym typeface="Avenir"/>
              </a:rPr>
              <a:t>This behaviour will not occur with the copy() function</a:t>
            </a:r>
            <a:endParaRPr sz="1467" b="1">
              <a:solidFill>
                <a:srgbClr val="0F75BD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25" name="Google Shape;325;p57"/>
          <p:cNvCxnSpPr/>
          <p:nvPr/>
        </p:nvCxnSpPr>
        <p:spPr>
          <a:xfrm rot="10800000">
            <a:off x="4338533" y="5379367"/>
            <a:ext cx="3608800" cy="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11665158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8"/>
          <p:cNvSpPr txBox="1"/>
          <p:nvPr/>
        </p:nvSpPr>
        <p:spPr>
          <a:xfrm>
            <a:off x="502652" y="187833"/>
            <a:ext cx="99356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Count the number of occurrences of an element</a:t>
            </a:r>
            <a:endParaRPr sz="3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31" name="Google Shape;331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200" y="2715200"/>
            <a:ext cx="11785600" cy="1522597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8"/>
          <p:cNvSpPr txBox="1"/>
          <p:nvPr/>
        </p:nvSpPr>
        <p:spPr>
          <a:xfrm>
            <a:off x="5257167" y="4569967"/>
            <a:ext cx="3514400" cy="6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467" b="1">
                <a:solidFill>
                  <a:srgbClr val="0F75BD"/>
                </a:solidFill>
                <a:latin typeface="Avenir"/>
                <a:ea typeface="Avenir"/>
                <a:cs typeface="Avenir"/>
                <a:sym typeface="Avenir"/>
              </a:rPr>
              <a:t>You need to pass the element as an input parameter to the count() function. The function will count how many times ‘Cereals’ appear in the list.</a:t>
            </a:r>
            <a:endParaRPr sz="1467" b="1">
              <a:solidFill>
                <a:srgbClr val="0F75BD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33" name="Google Shape;333;p58"/>
          <p:cNvCxnSpPr/>
          <p:nvPr/>
        </p:nvCxnSpPr>
        <p:spPr>
          <a:xfrm rot="10800000">
            <a:off x="2832367" y="3883500"/>
            <a:ext cx="2424800" cy="1023200"/>
          </a:xfrm>
          <a:prstGeom prst="bentConnector3">
            <a:avLst>
              <a:gd name="adj1" fmla="val 99615"/>
            </a:avLst>
          </a:prstGeom>
          <a:noFill/>
          <a:ln w="9525" cap="flat" cmpd="sng">
            <a:solidFill>
              <a:srgbClr val="0F75BD"/>
            </a:solidFill>
            <a:prstDash val="solid"/>
            <a:round/>
            <a:headEnd type="none" w="sm" len="sm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24462365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59"/>
          <p:cNvPicPr preferRelativeResize="0"/>
          <p:nvPr/>
        </p:nvPicPr>
        <p:blipFill rotWithShape="1">
          <a:blip r:embed="rId3">
            <a:alphaModFix/>
          </a:blip>
          <a:srcRect b="31431"/>
          <a:stretch/>
        </p:blipFill>
        <p:spPr>
          <a:xfrm>
            <a:off x="201151" y="2489101"/>
            <a:ext cx="11899835" cy="202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9"/>
          <p:cNvSpPr txBox="1"/>
          <p:nvPr/>
        </p:nvSpPr>
        <p:spPr>
          <a:xfrm>
            <a:off x="5312233" y="4708933"/>
            <a:ext cx="3514400" cy="6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467" b="1">
                <a:solidFill>
                  <a:srgbClr val="0F75BD"/>
                </a:solidFill>
                <a:latin typeface="Avenir"/>
                <a:ea typeface="Avenir"/>
                <a:cs typeface="Avenir"/>
                <a:sym typeface="Avenir"/>
              </a:rPr>
              <a:t>You need to pass the element as an input parameter to the count() function. The function will count how many times 8 appear in the list.</a:t>
            </a:r>
            <a:endParaRPr sz="1467" b="1">
              <a:solidFill>
                <a:srgbClr val="0F75BD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40" name="Google Shape;340;p59"/>
          <p:cNvCxnSpPr/>
          <p:nvPr/>
        </p:nvCxnSpPr>
        <p:spPr>
          <a:xfrm rot="10800000">
            <a:off x="2400233" y="4071267"/>
            <a:ext cx="2912000" cy="974400"/>
          </a:xfrm>
          <a:prstGeom prst="bentConnector3">
            <a:avLst>
              <a:gd name="adj1" fmla="val 100405"/>
            </a:avLst>
          </a:prstGeom>
          <a:noFill/>
          <a:ln w="9525" cap="flat" cmpd="sng">
            <a:solidFill>
              <a:srgbClr val="0F75BD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41" name="Google Shape;341;p59"/>
          <p:cNvSpPr txBox="1"/>
          <p:nvPr/>
        </p:nvSpPr>
        <p:spPr>
          <a:xfrm>
            <a:off x="502652" y="187833"/>
            <a:ext cx="99356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Count the number of occurrences of an element</a:t>
            </a:r>
            <a:endParaRPr sz="3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1938552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0"/>
          <p:cNvSpPr txBox="1"/>
          <p:nvPr/>
        </p:nvSpPr>
        <p:spPr>
          <a:xfrm>
            <a:off x="502652" y="187833"/>
            <a:ext cx="99356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Extending a list by adding all elements of another list</a:t>
            </a:r>
            <a:endParaRPr sz="3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47" name="Google Shape;347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001" y="2611033"/>
            <a:ext cx="11346559" cy="2584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30156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1"/>
          <p:cNvSpPr txBox="1"/>
          <p:nvPr/>
        </p:nvSpPr>
        <p:spPr>
          <a:xfrm>
            <a:off x="502667" y="187833"/>
            <a:ext cx="99356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Returning the index position of an object</a:t>
            </a:r>
            <a:endParaRPr sz="2133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53" name="Google Shape;353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200" y="2746800"/>
            <a:ext cx="11785600" cy="1522597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61"/>
          <p:cNvSpPr txBox="1"/>
          <p:nvPr/>
        </p:nvSpPr>
        <p:spPr>
          <a:xfrm>
            <a:off x="2891800" y="5130633"/>
            <a:ext cx="6408400" cy="9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1333"/>
              </a:spcBef>
            </a:pPr>
            <a:r>
              <a:rPr lang="en" sz="2133">
                <a:solidFill>
                  <a:srgbClr val="25AAE2"/>
                </a:solidFill>
                <a:latin typeface="Avenir"/>
                <a:ea typeface="Avenir"/>
                <a:cs typeface="Avenir"/>
                <a:sym typeface="Avenir"/>
              </a:rPr>
              <a:t>Note: This returns the lowest index position</a:t>
            </a:r>
            <a:endParaRPr sz="2133">
              <a:solidFill>
                <a:srgbClr val="25AAE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12331095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2"/>
          <p:cNvSpPr txBox="1"/>
          <p:nvPr/>
        </p:nvSpPr>
        <p:spPr>
          <a:xfrm>
            <a:off x="502667" y="187833"/>
            <a:ext cx="99356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Insert a new element at a specified index position</a:t>
            </a:r>
            <a:endParaRPr sz="2267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60" name="Google Shape;360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200" y="2760568"/>
            <a:ext cx="11785600" cy="21386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9092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3"/>
          <p:cNvSpPr txBox="1"/>
          <p:nvPr/>
        </p:nvSpPr>
        <p:spPr>
          <a:xfrm>
            <a:off x="502667" y="187833"/>
            <a:ext cx="99356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Remove an element from a list</a:t>
            </a:r>
            <a:endParaRPr sz="2267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6" name="Google Shape;366;p63"/>
          <p:cNvSpPr/>
          <p:nvPr/>
        </p:nvSpPr>
        <p:spPr>
          <a:xfrm>
            <a:off x="1866033" y="2936467"/>
            <a:ext cx="3808000" cy="11176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index position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using pop()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63"/>
          <p:cNvSpPr/>
          <p:nvPr/>
        </p:nvSpPr>
        <p:spPr>
          <a:xfrm>
            <a:off x="6170767" y="2936467"/>
            <a:ext cx="3808000" cy="11176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element name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using remove()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50212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4"/>
          <p:cNvSpPr txBox="1"/>
          <p:nvPr/>
        </p:nvSpPr>
        <p:spPr>
          <a:xfrm>
            <a:off x="502667" y="187833"/>
            <a:ext cx="99356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Remove an element by a specified index position</a:t>
            </a:r>
            <a:endParaRPr sz="2267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73" name="Google Shape;373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200" y="2874234"/>
            <a:ext cx="11785600" cy="213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3201" y="2042377"/>
            <a:ext cx="2705100" cy="831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68693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5"/>
          <p:cNvSpPr txBox="1"/>
          <p:nvPr/>
        </p:nvSpPr>
        <p:spPr>
          <a:xfrm>
            <a:off x="502667" y="187833"/>
            <a:ext cx="99356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Remove an element by element name</a:t>
            </a:r>
            <a:endParaRPr sz="2267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80" name="Google Shape;380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200" y="2829134"/>
            <a:ext cx="11785600" cy="219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3200" y="2034634"/>
            <a:ext cx="2717000" cy="8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65"/>
          <p:cNvSpPr txBox="1"/>
          <p:nvPr/>
        </p:nvSpPr>
        <p:spPr>
          <a:xfrm>
            <a:off x="502667" y="5645267"/>
            <a:ext cx="11322400" cy="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133">
                <a:solidFill>
                  <a:srgbClr val="25AAE2"/>
                </a:solidFill>
                <a:latin typeface="Avenir"/>
                <a:ea typeface="Avenir"/>
                <a:cs typeface="Avenir"/>
                <a:sym typeface="Avenir"/>
              </a:rPr>
              <a:t>Note that it removes the first occurrence of the element in case the element occurs multiple times.</a:t>
            </a:r>
            <a:endParaRPr sz="2133">
              <a:solidFill>
                <a:srgbClr val="25AAE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684985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0"/>
          <p:cNvSpPr txBox="1"/>
          <p:nvPr/>
        </p:nvSpPr>
        <p:spPr>
          <a:xfrm>
            <a:off x="503399" y="187833"/>
            <a:ext cx="99349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Container or collection objects</a:t>
            </a:r>
            <a:endParaRPr sz="3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0" name="Google Shape;130;p30"/>
          <p:cNvSpPr txBox="1"/>
          <p:nvPr/>
        </p:nvSpPr>
        <p:spPr>
          <a:xfrm>
            <a:off x="503400" y="2060367"/>
            <a:ext cx="11185200" cy="44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40256" algn="just">
              <a:lnSpc>
                <a:spcPct val="115000"/>
              </a:lnSpc>
              <a:buClr>
                <a:schemeClr val="dk1"/>
              </a:buClr>
              <a:buSzPts val="1600"/>
              <a:buFont typeface="Avenir"/>
              <a:buChar char="●"/>
            </a:pPr>
            <a:r>
              <a:rPr lang="en" sz="2133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Container or collection objects are objects that can hold any number of arbitrary objects</a:t>
            </a:r>
            <a:endParaRPr sz="2133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609585" algn="just">
              <a:lnSpc>
                <a:spcPct val="115000"/>
              </a:lnSpc>
              <a:buClr>
                <a:srgbClr val="000000"/>
              </a:buClr>
              <a:buSzPts val="1900"/>
            </a:pPr>
            <a:endParaRPr sz="2133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609585" indent="-440256" algn="just">
              <a:lnSpc>
                <a:spcPct val="115000"/>
              </a:lnSpc>
              <a:buClr>
                <a:schemeClr val="dk1"/>
              </a:buClr>
              <a:buSzPts val="1600"/>
              <a:buFont typeface="Avenir"/>
              <a:buChar char="●"/>
            </a:pPr>
            <a:r>
              <a:rPr lang="en" sz="2133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Container provides a way to access the child objects and iterate over them</a:t>
            </a:r>
            <a:endParaRPr sz="2133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609585" algn="just">
              <a:lnSpc>
                <a:spcPct val="115000"/>
              </a:lnSpc>
              <a:buClr>
                <a:srgbClr val="000000"/>
              </a:buClr>
              <a:buSzPts val="1900"/>
            </a:pPr>
            <a:endParaRPr sz="2133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609585" indent="-440256" algn="just">
              <a:lnSpc>
                <a:spcPct val="115000"/>
              </a:lnSpc>
              <a:buClr>
                <a:schemeClr val="dk1"/>
              </a:buClr>
              <a:buSzPts val="1600"/>
              <a:buFont typeface="Avenir"/>
              <a:buChar char="●"/>
            </a:pPr>
            <a:r>
              <a:rPr lang="en" sz="2133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Container or collection objects:</a:t>
            </a:r>
            <a:endParaRPr sz="2133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219170" lvl="1" indent="-440256" algn="just">
              <a:lnSpc>
                <a:spcPct val="115000"/>
              </a:lnSpc>
              <a:buClr>
                <a:schemeClr val="dk1"/>
              </a:buClr>
              <a:buSzPts val="1600"/>
              <a:buFont typeface="Avenir"/>
              <a:buChar char="○"/>
            </a:pPr>
            <a:r>
              <a:rPr lang="en" sz="2133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Dictionary</a:t>
            </a:r>
            <a:endParaRPr sz="2133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219170" lvl="1" indent="-440256" algn="just">
              <a:lnSpc>
                <a:spcPct val="115000"/>
              </a:lnSpc>
              <a:buClr>
                <a:schemeClr val="dk1"/>
              </a:buClr>
              <a:buSzPts val="1600"/>
              <a:buFont typeface="Avenir"/>
              <a:buChar char="○"/>
            </a:pPr>
            <a:r>
              <a:rPr lang="en" sz="2133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Tuple</a:t>
            </a:r>
            <a:endParaRPr sz="2133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219170" lvl="1" indent="-440256" algn="just">
              <a:lnSpc>
                <a:spcPct val="115000"/>
              </a:lnSpc>
              <a:buClr>
                <a:schemeClr val="dk1"/>
              </a:buClr>
              <a:buSzPts val="1600"/>
              <a:buFont typeface="Avenir"/>
              <a:buChar char="○"/>
            </a:pPr>
            <a:r>
              <a:rPr lang="en" sz="2133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List</a:t>
            </a:r>
            <a:endParaRPr sz="2133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219170" lvl="1" indent="-440256" algn="just">
              <a:lnSpc>
                <a:spcPct val="115000"/>
              </a:lnSpc>
              <a:buClr>
                <a:schemeClr val="dk1"/>
              </a:buClr>
              <a:buSzPts val="1600"/>
              <a:buFont typeface="Avenir"/>
              <a:buChar char="○"/>
            </a:pPr>
            <a:r>
              <a:rPr lang="en" sz="2133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Set</a:t>
            </a:r>
            <a:endParaRPr sz="2133" dirty="0">
              <a:solidFill>
                <a:srgbClr val="666666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18317418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6"/>
          <p:cNvSpPr txBox="1"/>
          <p:nvPr/>
        </p:nvSpPr>
        <p:spPr>
          <a:xfrm>
            <a:off x="502667" y="187833"/>
            <a:ext cx="99356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Reverse a list</a:t>
            </a:r>
            <a:endParaRPr sz="2267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88" name="Google Shape;388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200" y="1983833"/>
            <a:ext cx="11785600" cy="4338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00525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67"/>
          <p:cNvPicPr preferRelativeResize="0"/>
          <p:nvPr/>
        </p:nvPicPr>
        <p:blipFill rotWithShape="1">
          <a:blip r:embed="rId3">
            <a:alphaModFix/>
          </a:blip>
          <a:srcRect l="11594" t="4095" r="10693" b="4688"/>
          <a:stretch/>
        </p:blipFill>
        <p:spPr>
          <a:xfrm>
            <a:off x="577867" y="248134"/>
            <a:ext cx="1638700" cy="1409433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67"/>
          <p:cNvSpPr txBox="1"/>
          <p:nvPr/>
        </p:nvSpPr>
        <p:spPr>
          <a:xfrm>
            <a:off x="577867" y="1657567"/>
            <a:ext cx="109748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133">
                <a:solidFill>
                  <a:srgbClr val="25AAE2"/>
                </a:solidFill>
              </a:rPr>
              <a:t>Note: The reverse() and the parameter reverse in the sort() are two different operations.  </a:t>
            </a:r>
            <a:endParaRPr sz="2133">
              <a:solidFill>
                <a:srgbClr val="25AAE2"/>
              </a:solidFill>
            </a:endParaRPr>
          </a:p>
          <a:p>
            <a:endParaRPr sz="2400"/>
          </a:p>
          <a:p>
            <a:endParaRPr sz="2400"/>
          </a:p>
          <a:p>
            <a:endParaRPr sz="2400">
              <a:solidFill>
                <a:srgbClr val="CC0000"/>
              </a:solidFill>
            </a:endParaRPr>
          </a:p>
          <a:p>
            <a:endParaRPr sz="2400"/>
          </a:p>
        </p:txBody>
      </p:sp>
      <p:pic>
        <p:nvPicPr>
          <p:cNvPr id="395" name="Google Shape;39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234" y="2364667"/>
            <a:ext cx="11967764" cy="39695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4668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8"/>
          <p:cNvSpPr txBox="1"/>
          <p:nvPr/>
        </p:nvSpPr>
        <p:spPr>
          <a:xfrm>
            <a:off x="502667" y="187833"/>
            <a:ext cx="99356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Slice a list</a:t>
            </a:r>
            <a:endParaRPr sz="2267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01" name="Google Shape;401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900" y="1974367"/>
            <a:ext cx="11785600" cy="41609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80179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9"/>
          <p:cNvSpPr txBox="1"/>
          <p:nvPr/>
        </p:nvSpPr>
        <p:spPr>
          <a:xfrm>
            <a:off x="502667" y="187833"/>
            <a:ext cx="99356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Slice a list: Indexes</a:t>
            </a:r>
            <a:endParaRPr sz="2267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07" name="Google Shape;40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2314001"/>
            <a:ext cx="11785597" cy="34750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74023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0"/>
          <p:cNvSpPr txBox="1"/>
          <p:nvPr/>
        </p:nvSpPr>
        <p:spPr>
          <a:xfrm>
            <a:off x="502667" y="187833"/>
            <a:ext cx="99356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Slice a list: Negative Indexes</a:t>
            </a:r>
            <a:endParaRPr sz="2267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13" name="Google Shape;41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534" y="2167300"/>
            <a:ext cx="11482397" cy="33856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93578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1"/>
          <p:cNvSpPr txBox="1"/>
          <p:nvPr/>
        </p:nvSpPr>
        <p:spPr>
          <a:xfrm>
            <a:off x="502667" y="187833"/>
            <a:ext cx="99356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Slice a list: basic examples</a:t>
            </a:r>
            <a:endParaRPr sz="2267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19" name="Google Shape;419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200" y="2163801"/>
            <a:ext cx="11785600" cy="3393881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71"/>
          <p:cNvSpPr txBox="1"/>
          <p:nvPr/>
        </p:nvSpPr>
        <p:spPr>
          <a:xfrm>
            <a:off x="2489400" y="5833700"/>
            <a:ext cx="7212400" cy="7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en" sz="2133">
                <a:solidFill>
                  <a:srgbClr val="25AAE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Note that the element at the end position is not included</a:t>
            </a:r>
            <a:endParaRPr sz="2133">
              <a:solidFill>
                <a:srgbClr val="25AAE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9281636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2"/>
          <p:cNvSpPr txBox="1"/>
          <p:nvPr/>
        </p:nvSpPr>
        <p:spPr>
          <a:xfrm>
            <a:off x="502667" y="187833"/>
            <a:ext cx="99356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Slice a list: with negative index</a:t>
            </a:r>
            <a:endParaRPr sz="2267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26" name="Google Shape;426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200" y="2770001"/>
            <a:ext cx="11785600" cy="1917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00361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73"/>
          <p:cNvSpPr txBox="1"/>
          <p:nvPr/>
        </p:nvSpPr>
        <p:spPr>
          <a:xfrm>
            <a:off x="502667" y="187833"/>
            <a:ext cx="99356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Slice a list: with negative index</a:t>
            </a:r>
            <a:endParaRPr sz="2267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32" name="Google Shape;432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200" y="2040667"/>
            <a:ext cx="11785600" cy="41609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16037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/>
          <p:nvPr/>
        </p:nvSpPr>
        <p:spPr>
          <a:xfrm>
            <a:off x="502667" y="187833"/>
            <a:ext cx="99356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Slice a list: with positive &amp; negative index</a:t>
            </a:r>
            <a:endParaRPr sz="2267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38" name="Google Shape;438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201" y="2040667"/>
            <a:ext cx="11785601" cy="44355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13411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5"/>
          <p:cNvSpPr txBox="1"/>
          <p:nvPr/>
        </p:nvSpPr>
        <p:spPr>
          <a:xfrm>
            <a:off x="684733" y="2908000"/>
            <a:ext cx="10758000" cy="1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3733"/>
              </a:spcAft>
              <a:buClr>
                <a:srgbClr val="000000"/>
              </a:buClr>
              <a:buSzPts val="2400"/>
            </a:pPr>
            <a:r>
              <a:rPr lang="en" sz="3200" i="1">
                <a:solidFill>
                  <a:srgbClr val="242729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You can reverse a list with slicing technique?</a:t>
            </a:r>
            <a:endParaRPr sz="3200" i="1">
              <a:solidFill>
                <a:srgbClr val="242729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44" name="Google Shape;444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201" y="4039634"/>
            <a:ext cx="11785601" cy="1532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400" y="273700"/>
            <a:ext cx="2251733" cy="879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9084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0351" y="910277"/>
            <a:ext cx="9731303" cy="5559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0367" y="3291651"/>
            <a:ext cx="263600" cy="27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87067" y="3291651"/>
            <a:ext cx="263600" cy="27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43767" y="3291651"/>
            <a:ext cx="263600" cy="27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87067" y="4726251"/>
            <a:ext cx="263600" cy="27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20600" y="4726251"/>
            <a:ext cx="263600" cy="27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53533" y="4726251"/>
            <a:ext cx="263600" cy="274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1"/>
          <p:cNvSpPr txBox="1"/>
          <p:nvPr/>
        </p:nvSpPr>
        <p:spPr>
          <a:xfrm>
            <a:off x="564700" y="187833"/>
            <a:ext cx="102800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In our last session we covered...</a:t>
            </a:r>
            <a:endParaRPr sz="3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36293391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6"/>
          <p:cNvSpPr txBox="1"/>
          <p:nvPr/>
        </p:nvSpPr>
        <p:spPr>
          <a:xfrm>
            <a:off x="564700" y="187833"/>
            <a:ext cx="102800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We learnt the list object...</a:t>
            </a:r>
            <a:endParaRPr sz="3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451" name="Google Shape;451;p76"/>
          <p:cNvGrpSpPr/>
          <p:nvPr/>
        </p:nvGrpSpPr>
        <p:grpSpPr>
          <a:xfrm>
            <a:off x="1316668" y="2506834"/>
            <a:ext cx="9286049" cy="2722977"/>
            <a:chOff x="490200" y="1226525"/>
            <a:chExt cx="6964537" cy="2042233"/>
          </a:xfrm>
        </p:grpSpPr>
        <p:pic>
          <p:nvPicPr>
            <p:cNvPr id="452" name="Google Shape;452;p7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689263" y="1226525"/>
              <a:ext cx="5765474" cy="987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3" name="Google Shape;453;p76"/>
            <p:cNvSpPr txBox="1"/>
            <p:nvPr/>
          </p:nvSpPr>
          <p:spPr>
            <a:xfrm>
              <a:off x="2237850" y="2387025"/>
              <a:ext cx="397800" cy="47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en"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[ ]</a:t>
              </a:r>
              <a:endPara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76"/>
            <p:cNvSpPr txBox="1"/>
            <p:nvPr/>
          </p:nvSpPr>
          <p:spPr>
            <a:xfrm>
              <a:off x="3697425" y="2387025"/>
              <a:ext cx="430200" cy="47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en"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 )</a:t>
              </a:r>
              <a:endPara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76"/>
            <p:cNvSpPr txBox="1"/>
            <p:nvPr/>
          </p:nvSpPr>
          <p:spPr>
            <a:xfrm>
              <a:off x="5142800" y="2387025"/>
              <a:ext cx="430200" cy="47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lnSpc>
                  <a:spcPct val="120000"/>
                </a:lnSpc>
                <a:buClr>
                  <a:srgbClr val="000000"/>
                </a:buClr>
                <a:buSzPts val="1500"/>
              </a:pPr>
              <a:r>
                <a:rPr lang="en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{ }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>
                <a:lnSpc>
                  <a:spcPct val="115000"/>
                </a:lnSpc>
                <a:buClr>
                  <a:srgbClr val="000000"/>
                </a:buClr>
                <a:buSzPts val="1100"/>
              </a:pPr>
              <a:endParaRPr sz="14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76"/>
            <p:cNvSpPr txBox="1"/>
            <p:nvPr/>
          </p:nvSpPr>
          <p:spPr>
            <a:xfrm>
              <a:off x="6588175" y="2387025"/>
              <a:ext cx="430200" cy="47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lnSpc>
                  <a:spcPct val="120000"/>
                </a:lnSpc>
                <a:buClr>
                  <a:srgbClr val="000000"/>
                </a:buClr>
                <a:buSzPts val="1500"/>
              </a:pPr>
              <a:r>
                <a:rPr lang="en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{ }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>
                <a:lnSpc>
                  <a:spcPct val="115000"/>
                </a:lnSpc>
                <a:buClr>
                  <a:srgbClr val="000000"/>
                </a:buClr>
                <a:buSzPts val="1100"/>
              </a:pPr>
              <a:endParaRPr sz="14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7" name="Google Shape;457;p7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91625" y="2907201"/>
              <a:ext cx="226350" cy="289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Google Shape;458;p7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227750" y="2907201"/>
              <a:ext cx="226350" cy="289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9" name="Google Shape;459;p7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690100" y="2907201"/>
              <a:ext cx="226350" cy="289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Google Shape;460;p7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744999" y="2924188"/>
              <a:ext cx="255749" cy="2557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1" name="Google Shape;461;p76"/>
            <p:cNvSpPr txBox="1"/>
            <p:nvPr/>
          </p:nvSpPr>
          <p:spPr>
            <a:xfrm>
              <a:off x="760200" y="2821158"/>
              <a:ext cx="10728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>
                <a:buClr>
                  <a:srgbClr val="000000"/>
                </a:buClr>
                <a:buSzPts val="1300"/>
              </a:pPr>
              <a:r>
                <a:rPr lang="en" sz="1733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Editable</a:t>
              </a:r>
              <a:endParaRPr sz="1733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2" name="Google Shape;462;p76"/>
            <p:cNvSpPr txBox="1"/>
            <p:nvPr/>
          </p:nvSpPr>
          <p:spPr>
            <a:xfrm>
              <a:off x="490200" y="2373458"/>
              <a:ext cx="13428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>
                <a:buClr>
                  <a:srgbClr val="000000"/>
                </a:buClr>
                <a:buSzPts val="1300"/>
              </a:pPr>
              <a:r>
                <a:rPr lang="en" sz="1733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Create using</a:t>
              </a:r>
              <a:endParaRPr sz="1733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463" name="Google Shape;463;p76"/>
          <p:cNvSpPr/>
          <p:nvPr/>
        </p:nvSpPr>
        <p:spPr>
          <a:xfrm>
            <a:off x="4887733" y="2453333"/>
            <a:ext cx="5714800" cy="298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03550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7"/>
          <p:cNvSpPr txBox="1"/>
          <p:nvPr/>
        </p:nvSpPr>
        <p:spPr>
          <a:xfrm>
            <a:off x="7615833" y="1841567"/>
            <a:ext cx="4163200" cy="36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1" name="Google Shape;471;p77"/>
          <p:cNvSpPr txBox="1"/>
          <p:nvPr/>
        </p:nvSpPr>
        <p:spPr>
          <a:xfrm>
            <a:off x="520967" y="3022600"/>
            <a:ext cx="65280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33" tIns="22867" rIns="45733" bIns="22867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1200"/>
            </a:pPr>
            <a:r>
              <a:rPr lang="en" sz="6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Tuple</a:t>
            </a:r>
            <a:endParaRPr sz="6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3311557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8"/>
          <p:cNvSpPr txBox="1"/>
          <p:nvPr/>
        </p:nvSpPr>
        <p:spPr>
          <a:xfrm>
            <a:off x="502652" y="187833"/>
            <a:ext cx="9935648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Tuples</a:t>
            </a:r>
            <a:endParaRPr sz="3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77" name="Google Shape;477;p78"/>
          <p:cNvSpPr txBox="1"/>
          <p:nvPr/>
        </p:nvSpPr>
        <p:spPr>
          <a:xfrm>
            <a:off x="641767" y="1559303"/>
            <a:ext cx="11023200" cy="50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40256" algn="just">
              <a:lnSpc>
                <a:spcPct val="150000"/>
              </a:lnSpc>
              <a:buClr>
                <a:srgbClr val="000000"/>
              </a:buClr>
              <a:buSzPts val="1600"/>
              <a:buFont typeface="Avenir"/>
              <a:buChar char="●"/>
            </a:pPr>
            <a:r>
              <a:rPr lang="en" sz="2133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Another type of container object</a:t>
            </a:r>
            <a:endParaRPr sz="2133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609585" indent="-440256" algn="just">
              <a:lnSpc>
                <a:spcPct val="150000"/>
              </a:lnSpc>
              <a:buSzPts val="1600"/>
              <a:buFont typeface="Avenir"/>
              <a:buChar char="●"/>
            </a:pPr>
            <a:r>
              <a:rPr lang="en" sz="2133" dirty="0">
                <a:solidFill>
                  <a:srgbClr val="00B0F0"/>
                </a:solidFill>
                <a:latin typeface="Avenir"/>
                <a:ea typeface="Avenir"/>
                <a:cs typeface="Avenir"/>
                <a:sym typeface="Avenir"/>
              </a:rPr>
              <a:t>Heterogeneous</a:t>
            </a:r>
            <a:r>
              <a:rPr lang="en" sz="2133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sequence of elements</a:t>
            </a:r>
            <a:endParaRPr sz="2133" dirty="0">
              <a:latin typeface="Avenir"/>
              <a:ea typeface="Avenir"/>
              <a:cs typeface="Avenir"/>
              <a:sym typeface="Avenir"/>
            </a:endParaRPr>
          </a:p>
          <a:p>
            <a:pPr marL="609585" indent="-440256" algn="just">
              <a:lnSpc>
                <a:spcPct val="150000"/>
              </a:lnSpc>
              <a:buClr>
                <a:srgbClr val="000000"/>
              </a:buClr>
              <a:buSzPts val="1600"/>
              <a:buFont typeface="Avenir"/>
              <a:buChar char="●"/>
            </a:pPr>
            <a:r>
              <a:rPr lang="en" sz="2133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Can have duplicates</a:t>
            </a:r>
            <a:endParaRPr sz="2133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609585" indent="-440256" algn="just">
              <a:lnSpc>
                <a:spcPct val="150000"/>
              </a:lnSpc>
              <a:buClr>
                <a:srgbClr val="000000"/>
              </a:buClr>
              <a:buSzPts val="1600"/>
              <a:buFont typeface="Avenir"/>
              <a:buChar char="●"/>
            </a:pPr>
            <a:r>
              <a:rPr lang="en" sz="2133" dirty="0">
                <a:solidFill>
                  <a:srgbClr val="00B0F0"/>
                </a:solidFill>
                <a:latin typeface="Avenir"/>
                <a:ea typeface="Avenir"/>
                <a:cs typeface="Avenir"/>
                <a:sym typeface="Avenir"/>
              </a:rPr>
              <a:t>Immutable</a:t>
            </a:r>
            <a:endParaRPr sz="2133" dirty="0">
              <a:solidFill>
                <a:srgbClr val="00B0F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609585" indent="-440256" algn="just">
              <a:lnSpc>
                <a:spcPct val="150000"/>
              </a:lnSpc>
              <a:buClr>
                <a:srgbClr val="000000"/>
              </a:buClr>
              <a:buSzPts val="1600"/>
              <a:buFont typeface="Avenir"/>
              <a:buChar char="●"/>
            </a:pPr>
            <a:r>
              <a:rPr lang="en" sz="2133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Elements are separated by comma, enclosed in </a:t>
            </a:r>
            <a:r>
              <a:rPr lang="en" sz="2133" dirty="0">
                <a:solidFill>
                  <a:srgbClr val="00B0F0"/>
                </a:solidFill>
                <a:latin typeface="Avenir"/>
                <a:ea typeface="Avenir"/>
                <a:cs typeface="Avenir"/>
                <a:sym typeface="Avenir"/>
              </a:rPr>
              <a:t>( ) parenthesis</a:t>
            </a:r>
            <a:endParaRPr sz="2133" dirty="0">
              <a:solidFill>
                <a:srgbClr val="00B0F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609585" indent="-440256" algn="just">
              <a:lnSpc>
                <a:spcPct val="150000"/>
              </a:lnSpc>
              <a:buClr>
                <a:srgbClr val="000000"/>
              </a:buClr>
              <a:buSzPts val="1600"/>
              <a:buFont typeface="Avenir"/>
              <a:buChar char="●"/>
            </a:pPr>
            <a:r>
              <a:rPr lang="en" sz="2133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Supported operations:</a:t>
            </a:r>
            <a:endParaRPr sz="2133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219170" lvl="1" indent="-440256" algn="just">
              <a:lnSpc>
                <a:spcPct val="140000"/>
              </a:lnSpc>
              <a:buClr>
                <a:srgbClr val="000000"/>
              </a:buClr>
              <a:buSzPts val="1600"/>
              <a:buFont typeface="Avenir"/>
              <a:buChar char="○"/>
            </a:pPr>
            <a:r>
              <a:rPr lang="en" sz="2133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in, not in</a:t>
            </a:r>
            <a:endParaRPr sz="2133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219170" lvl="1" indent="-440256" algn="just">
              <a:lnSpc>
                <a:spcPct val="140000"/>
              </a:lnSpc>
              <a:buClr>
                <a:srgbClr val="000000"/>
              </a:buClr>
              <a:buSzPts val="1600"/>
              <a:buFont typeface="Avenir"/>
              <a:buChar char="○"/>
            </a:pPr>
            <a:r>
              <a:rPr lang="en" sz="2133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len(), min(), max()</a:t>
            </a:r>
            <a:endParaRPr sz="2133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219170" lvl="1" indent="-440256" algn="just">
              <a:lnSpc>
                <a:spcPct val="140000"/>
              </a:lnSpc>
              <a:buClr>
                <a:srgbClr val="000000"/>
              </a:buClr>
              <a:buSzPts val="1600"/>
              <a:buFont typeface="Avenir"/>
              <a:buChar char="○"/>
            </a:pPr>
            <a:r>
              <a:rPr lang="en" sz="2133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Compare</a:t>
            </a:r>
            <a:endParaRPr sz="2133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219170" lvl="1" indent="-440256" algn="just">
              <a:lnSpc>
                <a:spcPct val="140000"/>
              </a:lnSpc>
              <a:buClr>
                <a:srgbClr val="000000"/>
              </a:buClr>
              <a:buSzPts val="1600"/>
              <a:buFont typeface="Avenir"/>
              <a:buChar char="○"/>
            </a:pPr>
            <a:r>
              <a:rPr lang="en" sz="2133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Concatenate, Slice, Index</a:t>
            </a:r>
            <a:endParaRPr sz="2133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35031859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9"/>
          <p:cNvSpPr txBox="1"/>
          <p:nvPr/>
        </p:nvSpPr>
        <p:spPr>
          <a:xfrm>
            <a:off x="502652" y="187833"/>
            <a:ext cx="9935648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Create tuple</a:t>
            </a:r>
            <a:endParaRPr sz="3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83" name="Google Shape;483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201" y="1881633"/>
            <a:ext cx="11785601" cy="48187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45485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 txBox="1"/>
          <p:nvPr/>
        </p:nvSpPr>
        <p:spPr>
          <a:xfrm>
            <a:off x="513348" y="187833"/>
            <a:ext cx="99248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Sort a tuple</a:t>
            </a:r>
            <a:endParaRPr sz="3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89" name="Google Shape;489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200" y="2118434"/>
            <a:ext cx="11785600" cy="41958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38883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1"/>
          <p:cNvSpPr txBox="1"/>
          <p:nvPr/>
        </p:nvSpPr>
        <p:spPr>
          <a:xfrm>
            <a:off x="684733" y="2908000"/>
            <a:ext cx="10758000" cy="1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3733"/>
              </a:spcAft>
              <a:buClr>
                <a:srgbClr val="000000"/>
              </a:buClr>
              <a:buSzPts val="2400"/>
            </a:pPr>
            <a:r>
              <a:rPr lang="en" sz="3200" i="1">
                <a:solidFill>
                  <a:srgbClr val="242729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List has a sort() function but a tuple does not have a sort() function. However, you can use the sorted() function to sort both a list &amp; a tuple</a:t>
            </a:r>
            <a:endParaRPr sz="3200" i="1">
              <a:solidFill>
                <a:srgbClr val="242729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95" name="Google Shape;495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400" y="273700"/>
            <a:ext cx="2251733" cy="879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65728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2"/>
          <p:cNvSpPr txBox="1"/>
          <p:nvPr/>
        </p:nvSpPr>
        <p:spPr>
          <a:xfrm>
            <a:off x="684733" y="2245867"/>
            <a:ext cx="10758000" cy="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3733"/>
              </a:spcAft>
              <a:buClr>
                <a:srgbClr val="000000"/>
              </a:buClr>
              <a:buSzPts val="2400"/>
            </a:pPr>
            <a:r>
              <a:rPr lang="en" sz="2933" i="1">
                <a:solidFill>
                  <a:srgbClr val="242729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The sorted() returns a list even if you pass a tuple to it.</a:t>
            </a:r>
            <a:endParaRPr sz="2933" i="1">
              <a:solidFill>
                <a:srgbClr val="242729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01" name="Google Shape;501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933" y="3223067"/>
            <a:ext cx="11785600" cy="306844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82"/>
          <p:cNvSpPr txBox="1"/>
          <p:nvPr/>
        </p:nvSpPr>
        <p:spPr>
          <a:xfrm>
            <a:off x="7999967" y="4434967"/>
            <a:ext cx="3329200" cy="6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467" b="1">
                <a:solidFill>
                  <a:srgbClr val="0F75BD"/>
                </a:solidFill>
                <a:latin typeface="Avenir"/>
                <a:ea typeface="Avenir"/>
                <a:cs typeface="Avenir"/>
                <a:sym typeface="Avenir"/>
              </a:rPr>
              <a:t>Store the result of the sorted() function in x and check the type of the x variable.</a:t>
            </a:r>
            <a:endParaRPr sz="1467" b="1">
              <a:solidFill>
                <a:srgbClr val="0F75BD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503" name="Google Shape;503;p82"/>
          <p:cNvCxnSpPr/>
          <p:nvPr/>
        </p:nvCxnSpPr>
        <p:spPr>
          <a:xfrm rot="10800000">
            <a:off x="4338533" y="4753167"/>
            <a:ext cx="3608800" cy="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504" name="Google Shape;504;p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400" y="273700"/>
            <a:ext cx="2251733" cy="879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05007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3"/>
          <p:cNvSpPr txBox="1"/>
          <p:nvPr/>
        </p:nvSpPr>
        <p:spPr>
          <a:xfrm>
            <a:off x="513348" y="187833"/>
            <a:ext cx="99248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Tuple operations</a:t>
            </a:r>
            <a:endParaRPr sz="3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10" name="Google Shape;510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200" y="2355267"/>
            <a:ext cx="11785600" cy="31033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71777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4"/>
          <p:cNvSpPr txBox="1"/>
          <p:nvPr/>
        </p:nvSpPr>
        <p:spPr>
          <a:xfrm>
            <a:off x="513348" y="187833"/>
            <a:ext cx="9924952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Tuple operations</a:t>
            </a:r>
            <a:endParaRPr sz="3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16" name="Google Shape;516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200" y="2307901"/>
            <a:ext cx="11785600" cy="30916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61033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5"/>
          <p:cNvSpPr txBox="1"/>
          <p:nvPr/>
        </p:nvSpPr>
        <p:spPr>
          <a:xfrm>
            <a:off x="491956" y="187833"/>
            <a:ext cx="99464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More tuple operations: concatenate tuples</a:t>
            </a:r>
            <a:endParaRPr sz="3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22" name="Google Shape;522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201" y="2241601"/>
            <a:ext cx="11785601" cy="31466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2267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/>
        </p:nvSpPr>
        <p:spPr>
          <a:xfrm>
            <a:off x="564700" y="187833"/>
            <a:ext cx="102800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We learn the following in our session today</a:t>
            </a:r>
            <a:endParaRPr sz="3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48" name="Google Shape;14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0351" y="1067033"/>
            <a:ext cx="9731303" cy="5559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22433" y="6351717"/>
            <a:ext cx="263600" cy="27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74333" y="6351717"/>
            <a:ext cx="263600" cy="27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26233" y="6351717"/>
            <a:ext cx="263600" cy="27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94533" y="6351717"/>
            <a:ext cx="263600" cy="27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3167" y="3249051"/>
            <a:ext cx="263600" cy="274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31620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6"/>
          <p:cNvSpPr txBox="1"/>
          <p:nvPr/>
        </p:nvSpPr>
        <p:spPr>
          <a:xfrm>
            <a:off x="491956" y="187833"/>
            <a:ext cx="99464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More tuple operations: concatenate tuples</a:t>
            </a:r>
            <a:endParaRPr sz="3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28" name="Google Shape;528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201" y="2440500"/>
            <a:ext cx="11785601" cy="30770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25384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87"/>
          <p:cNvSpPr txBox="1"/>
          <p:nvPr/>
        </p:nvSpPr>
        <p:spPr>
          <a:xfrm>
            <a:off x="491956" y="187833"/>
            <a:ext cx="99464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More tuple operations: concatenate tuples</a:t>
            </a:r>
            <a:endParaRPr sz="3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34" name="Google Shape;534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201" y="2232100"/>
            <a:ext cx="11785601" cy="30770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3971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8"/>
          <p:cNvSpPr txBox="1"/>
          <p:nvPr/>
        </p:nvSpPr>
        <p:spPr>
          <a:xfrm>
            <a:off x="491956" y="187833"/>
            <a:ext cx="99464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More tuple operations: with membership operator</a:t>
            </a:r>
            <a:endParaRPr sz="3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40" name="Google Shape;540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200" y="1872167"/>
            <a:ext cx="11785600" cy="48234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1555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9"/>
          <p:cNvSpPr txBox="1"/>
          <p:nvPr/>
        </p:nvSpPr>
        <p:spPr>
          <a:xfrm>
            <a:off x="491956" y="187833"/>
            <a:ext cx="99464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More tuple operations: iterating through a tuple</a:t>
            </a:r>
            <a:endParaRPr sz="3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46" name="Google Shape;546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200" y="2222634"/>
            <a:ext cx="11785600" cy="31033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97969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90"/>
          <p:cNvSpPr txBox="1"/>
          <p:nvPr/>
        </p:nvSpPr>
        <p:spPr>
          <a:xfrm>
            <a:off x="491956" y="187833"/>
            <a:ext cx="99464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More tuple operations</a:t>
            </a:r>
            <a:endParaRPr sz="3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52" name="Google Shape;552;p90"/>
          <p:cNvPicPr preferRelativeResize="0"/>
          <p:nvPr/>
        </p:nvPicPr>
        <p:blipFill rotWithShape="1">
          <a:blip r:embed="rId3">
            <a:alphaModFix/>
          </a:blip>
          <a:srcRect t="4881" b="70877"/>
          <a:stretch/>
        </p:blipFill>
        <p:spPr>
          <a:xfrm>
            <a:off x="309100" y="2873101"/>
            <a:ext cx="11573800" cy="1541033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90"/>
          <p:cNvSpPr txBox="1"/>
          <p:nvPr/>
        </p:nvSpPr>
        <p:spPr>
          <a:xfrm>
            <a:off x="440333" y="2122267"/>
            <a:ext cx="61976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133">
                <a:latin typeface="Avenir"/>
                <a:ea typeface="Avenir"/>
                <a:cs typeface="Avenir"/>
                <a:sym typeface="Avenir"/>
              </a:rPr>
              <a:t>How many elements are there in the tuple</a:t>
            </a:r>
            <a:endParaRPr sz="2133"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30331897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200" y="1985834"/>
            <a:ext cx="11785600" cy="4160991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91"/>
          <p:cNvSpPr txBox="1"/>
          <p:nvPr/>
        </p:nvSpPr>
        <p:spPr>
          <a:xfrm>
            <a:off x="491956" y="187833"/>
            <a:ext cx="99464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More tuple operations</a:t>
            </a:r>
            <a:endParaRPr sz="3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15267528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92"/>
          <p:cNvPicPr preferRelativeResize="0"/>
          <p:nvPr/>
        </p:nvPicPr>
        <p:blipFill rotWithShape="1">
          <a:blip r:embed="rId3">
            <a:alphaModFix/>
          </a:blip>
          <a:srcRect l="11594" t="4094" r="10692" b="4688"/>
          <a:stretch/>
        </p:blipFill>
        <p:spPr>
          <a:xfrm>
            <a:off x="577867" y="248134"/>
            <a:ext cx="1638700" cy="1409433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92"/>
          <p:cNvSpPr txBox="1"/>
          <p:nvPr/>
        </p:nvSpPr>
        <p:spPr>
          <a:xfrm>
            <a:off x="1657667" y="1728933"/>
            <a:ext cx="8373600" cy="5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2133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 max() &amp; min() cannot be used on a tuple with mixed data types</a:t>
            </a:r>
            <a:endParaRPr sz="2133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66" name="Google Shape;566;p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3201" y="2552267"/>
            <a:ext cx="11785601" cy="29376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54097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p93"/>
          <p:cNvPicPr preferRelativeResize="0"/>
          <p:nvPr/>
        </p:nvPicPr>
        <p:blipFill rotWithShape="1">
          <a:blip r:embed="rId3">
            <a:alphaModFix/>
          </a:blip>
          <a:srcRect l="11594" t="4094" r="10692" b="4688"/>
          <a:stretch/>
        </p:blipFill>
        <p:spPr>
          <a:xfrm>
            <a:off x="577867" y="248134"/>
            <a:ext cx="1638700" cy="1409433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93"/>
          <p:cNvSpPr txBox="1"/>
          <p:nvPr/>
        </p:nvSpPr>
        <p:spPr>
          <a:xfrm>
            <a:off x="880100" y="2488367"/>
            <a:ext cx="10476800" cy="6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2133" i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Elements cannot be deleted or appended in a tuple because a tuple is immutable</a:t>
            </a:r>
            <a:endParaRPr sz="2133" i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73" name="Google Shape;573;p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3201" y="3367200"/>
            <a:ext cx="11785601" cy="2717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98348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94"/>
          <p:cNvSpPr txBox="1"/>
          <p:nvPr/>
        </p:nvSpPr>
        <p:spPr>
          <a:xfrm>
            <a:off x="684733" y="1815200"/>
            <a:ext cx="10758000" cy="17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  <a:buSzPts val="2400"/>
            </a:pPr>
            <a:r>
              <a:rPr lang="en" sz="2933" i="1">
                <a:solidFill>
                  <a:srgbClr val="242729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You can have a list within a tuple?</a:t>
            </a:r>
            <a:endParaRPr sz="2933" i="1">
              <a:solidFill>
                <a:srgbClr val="242729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>
              <a:lnSpc>
                <a:spcPct val="115000"/>
              </a:lnSpc>
              <a:spcBef>
                <a:spcPts val="3733"/>
              </a:spcBef>
              <a:spcAft>
                <a:spcPts val="3733"/>
              </a:spcAft>
              <a:buClr>
                <a:srgbClr val="000000"/>
              </a:buClr>
              <a:buSzPts val="2400"/>
            </a:pPr>
            <a:r>
              <a:rPr lang="en" sz="2933" i="1">
                <a:solidFill>
                  <a:srgbClr val="242729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And you can append elements to a list within the tuple?</a:t>
            </a:r>
            <a:endParaRPr sz="2933" i="1">
              <a:solidFill>
                <a:srgbClr val="242729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79" name="Google Shape;579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4817" y="3910967"/>
            <a:ext cx="11017832" cy="2355533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94"/>
          <p:cNvSpPr txBox="1"/>
          <p:nvPr/>
        </p:nvSpPr>
        <p:spPr>
          <a:xfrm>
            <a:off x="7990500" y="4435967"/>
            <a:ext cx="2618400" cy="6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467" b="1">
                <a:solidFill>
                  <a:srgbClr val="0F75BD"/>
                </a:solidFill>
                <a:latin typeface="Avenir"/>
                <a:ea typeface="Avenir"/>
                <a:cs typeface="Avenir"/>
                <a:sym typeface="Avenir"/>
              </a:rPr>
              <a:t>A list is added within a tuple</a:t>
            </a:r>
            <a:endParaRPr sz="1467" b="1">
              <a:solidFill>
                <a:srgbClr val="0F75BD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581" name="Google Shape;581;p94"/>
          <p:cNvCxnSpPr/>
          <p:nvPr/>
        </p:nvCxnSpPr>
        <p:spPr>
          <a:xfrm flipH="1">
            <a:off x="5238133" y="4651567"/>
            <a:ext cx="2709200" cy="200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582" name="Google Shape;582;p94"/>
          <p:cNvSpPr txBox="1"/>
          <p:nvPr/>
        </p:nvSpPr>
        <p:spPr>
          <a:xfrm>
            <a:off x="7990500" y="5698233"/>
            <a:ext cx="32248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467" b="1">
                <a:solidFill>
                  <a:srgbClr val="0F75BD"/>
                </a:solidFill>
                <a:latin typeface="Avenir"/>
                <a:ea typeface="Avenir"/>
                <a:cs typeface="Avenir"/>
                <a:sym typeface="Avenir"/>
              </a:rPr>
              <a:t>100 got appended to the list within the tuple. Note: Tupe does not have an append() function</a:t>
            </a:r>
            <a:endParaRPr sz="1467" b="1">
              <a:solidFill>
                <a:srgbClr val="0F75BD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583" name="Google Shape;583;p94"/>
          <p:cNvCxnSpPr/>
          <p:nvPr/>
        </p:nvCxnSpPr>
        <p:spPr>
          <a:xfrm flipH="1">
            <a:off x="5238133" y="6048900"/>
            <a:ext cx="2709200" cy="200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584" name="Google Shape;584;p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400" y="273700"/>
            <a:ext cx="2251733" cy="879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55339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95"/>
          <p:cNvSpPr txBox="1"/>
          <p:nvPr/>
        </p:nvSpPr>
        <p:spPr>
          <a:xfrm>
            <a:off x="502667" y="187833"/>
            <a:ext cx="99356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Slice a tuple</a:t>
            </a:r>
            <a:endParaRPr sz="2267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590" name="Google Shape;590;p95"/>
          <p:cNvGrpSpPr/>
          <p:nvPr/>
        </p:nvGrpSpPr>
        <p:grpSpPr>
          <a:xfrm>
            <a:off x="136900" y="2257268"/>
            <a:ext cx="11785600" cy="3878097"/>
            <a:chOff x="102675" y="1692950"/>
            <a:chExt cx="8839200" cy="2908573"/>
          </a:xfrm>
        </p:grpSpPr>
        <p:pic>
          <p:nvPicPr>
            <p:cNvPr id="591" name="Google Shape;591;p95"/>
            <p:cNvPicPr preferRelativeResize="0"/>
            <p:nvPr/>
          </p:nvPicPr>
          <p:blipFill rotWithShape="1">
            <a:blip r:embed="rId3">
              <a:alphaModFix/>
            </a:blip>
            <a:srcRect t="23348"/>
            <a:stretch/>
          </p:blipFill>
          <p:spPr>
            <a:xfrm>
              <a:off x="102675" y="2209423"/>
              <a:ext cx="8839200" cy="239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2" name="Google Shape;592;p95"/>
            <p:cNvSpPr txBox="1"/>
            <p:nvPr/>
          </p:nvSpPr>
          <p:spPr>
            <a:xfrm>
              <a:off x="1114150" y="1692950"/>
              <a:ext cx="5726400" cy="88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" sz="4000" i="1">
                  <a:solidFill>
                    <a:srgbClr val="434343"/>
                  </a:solidFill>
                  <a:latin typeface="Avenir"/>
                  <a:ea typeface="Avenir"/>
                  <a:cs typeface="Avenir"/>
                  <a:sym typeface="Avenir"/>
                </a:rPr>
                <a:t>tuple [Start,   Stop,   Step]</a:t>
              </a:r>
              <a:endParaRPr sz="3067" i="1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1475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3"/>
          <p:cNvSpPr txBox="1"/>
          <p:nvPr/>
        </p:nvSpPr>
        <p:spPr>
          <a:xfrm>
            <a:off x="520967" y="3022600"/>
            <a:ext cx="6528000" cy="8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33" tIns="22867" rIns="45733" bIns="22867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1200"/>
            </a:pPr>
            <a:r>
              <a:rPr lang="en" sz="5333">
                <a:latin typeface="Avenir"/>
                <a:ea typeface="Avenir"/>
                <a:cs typeface="Avenir"/>
                <a:sym typeface="Avenir"/>
              </a:rPr>
              <a:t>List</a:t>
            </a:r>
            <a:endParaRPr sz="5333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1" name="Google Shape;161;p33"/>
          <p:cNvSpPr txBox="1"/>
          <p:nvPr/>
        </p:nvSpPr>
        <p:spPr>
          <a:xfrm>
            <a:off x="7615833" y="1841567"/>
            <a:ext cx="4163200" cy="36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641316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96"/>
          <p:cNvSpPr txBox="1"/>
          <p:nvPr/>
        </p:nvSpPr>
        <p:spPr>
          <a:xfrm>
            <a:off x="524042" y="187833"/>
            <a:ext cx="9914257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Slice a tuple: basic examples</a:t>
            </a:r>
            <a:endParaRPr sz="3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98" name="Google Shape;598;p96"/>
          <p:cNvSpPr txBox="1"/>
          <p:nvPr/>
        </p:nvSpPr>
        <p:spPr>
          <a:xfrm>
            <a:off x="1575000" y="5732100"/>
            <a:ext cx="9495200" cy="7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en" sz="2667">
                <a:solidFill>
                  <a:srgbClr val="25AAE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Note that the element at the end position is not included</a:t>
            </a:r>
            <a:endParaRPr sz="2667">
              <a:solidFill>
                <a:srgbClr val="25AAE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99" name="Google Shape;599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767" y="2091534"/>
            <a:ext cx="12011235" cy="33528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82931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/>
        </p:nvSpPr>
        <p:spPr>
          <a:xfrm>
            <a:off x="684733" y="2908000"/>
            <a:ext cx="10758000" cy="1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3733"/>
              </a:spcAft>
              <a:buClr>
                <a:srgbClr val="000000"/>
              </a:buClr>
              <a:buSzPts val="2400"/>
            </a:pPr>
            <a:r>
              <a:rPr lang="en" sz="3200" i="1">
                <a:solidFill>
                  <a:srgbClr val="242729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Because tuple is immutable, a tuple needs lesser memory than lists.</a:t>
            </a:r>
            <a:endParaRPr sz="3200" i="1">
              <a:solidFill>
                <a:srgbClr val="242729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05" name="Google Shape;605;p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400" y="273700"/>
            <a:ext cx="2251733" cy="879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55553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98"/>
          <p:cNvSpPr txBox="1"/>
          <p:nvPr/>
        </p:nvSpPr>
        <p:spPr>
          <a:xfrm>
            <a:off x="898267" y="2795267"/>
            <a:ext cx="10716800" cy="2986800"/>
          </a:xfrm>
          <a:prstGeom prst="rect">
            <a:avLst/>
          </a:prstGeom>
          <a:solidFill>
            <a:srgbClr val="25AAE2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000000"/>
              </a:buClr>
              <a:buSzPts val="1800"/>
            </a:pPr>
            <a:r>
              <a:rPr lang="en" sz="2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Lesser memory fragmentation is better in terms of performance. Python can reuse a tuple which results in reduction of memory fragmentation and can speed up memory allocations. If a tuple is no longer required and has less than 20 elements, instead of deleting it permanently, Python reserves it temporarily.</a:t>
            </a:r>
            <a:endParaRPr sz="2400" i="1">
              <a:solidFill>
                <a:srgbClr val="FFFFFF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11" name="Google Shape;611;p98"/>
          <p:cNvPicPr preferRelativeResize="0"/>
          <p:nvPr/>
        </p:nvPicPr>
        <p:blipFill rotWithShape="1">
          <a:blip r:embed="rId3">
            <a:alphaModFix/>
          </a:blip>
          <a:srcRect t="14764" r="12633" b="8175"/>
          <a:stretch/>
        </p:blipFill>
        <p:spPr>
          <a:xfrm>
            <a:off x="684734" y="738867"/>
            <a:ext cx="2084535" cy="1108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31919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99"/>
          <p:cNvSpPr txBox="1"/>
          <p:nvPr/>
        </p:nvSpPr>
        <p:spPr>
          <a:xfrm>
            <a:off x="564700" y="187833"/>
            <a:ext cx="102800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We learnt list &amp; tuple...</a:t>
            </a:r>
            <a:endParaRPr sz="3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617" name="Google Shape;617;p99"/>
          <p:cNvGrpSpPr/>
          <p:nvPr/>
        </p:nvGrpSpPr>
        <p:grpSpPr>
          <a:xfrm>
            <a:off x="1316668" y="2434400"/>
            <a:ext cx="9330233" cy="2955200"/>
            <a:chOff x="987500" y="1825800"/>
            <a:chExt cx="6997675" cy="2216400"/>
          </a:xfrm>
        </p:grpSpPr>
        <p:grpSp>
          <p:nvGrpSpPr>
            <p:cNvPr id="618" name="Google Shape;618;p99"/>
            <p:cNvGrpSpPr/>
            <p:nvPr/>
          </p:nvGrpSpPr>
          <p:grpSpPr>
            <a:xfrm>
              <a:off x="987500" y="1880125"/>
              <a:ext cx="6964537" cy="2042233"/>
              <a:chOff x="490200" y="1226525"/>
              <a:chExt cx="6964537" cy="2042233"/>
            </a:xfrm>
          </p:grpSpPr>
          <p:pic>
            <p:nvPicPr>
              <p:cNvPr id="619" name="Google Shape;619;p99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689263" y="1226525"/>
                <a:ext cx="5765474" cy="9876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20" name="Google Shape;620;p99"/>
              <p:cNvSpPr txBox="1"/>
              <p:nvPr/>
            </p:nvSpPr>
            <p:spPr>
              <a:xfrm>
                <a:off x="2237850" y="2387025"/>
                <a:ext cx="397800" cy="47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en" sz="20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[ ]</a:t>
                </a:r>
                <a:endParaRPr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99"/>
              <p:cNvSpPr txBox="1"/>
              <p:nvPr/>
            </p:nvSpPr>
            <p:spPr>
              <a:xfrm>
                <a:off x="3697425" y="2387025"/>
                <a:ext cx="430200" cy="47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en" sz="20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( )</a:t>
                </a:r>
                <a:endParaRPr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99"/>
              <p:cNvSpPr txBox="1"/>
              <p:nvPr/>
            </p:nvSpPr>
            <p:spPr>
              <a:xfrm>
                <a:off x="5142800" y="2387025"/>
                <a:ext cx="430200" cy="47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>
                  <a:lnSpc>
                    <a:spcPct val="120000"/>
                  </a:lnSpc>
                  <a:buClr>
                    <a:srgbClr val="000000"/>
                  </a:buClr>
                  <a:buSzPts val="1500"/>
                </a:pPr>
                <a:r>
                  <a:rPr lang="en"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{ }</a:t>
                </a: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>
                  <a:lnSpc>
                    <a:spcPct val="115000"/>
                  </a:lnSpc>
                  <a:buClr>
                    <a:srgbClr val="000000"/>
                  </a:buClr>
                  <a:buSzPts val="1100"/>
                </a:pPr>
                <a:endParaRPr sz="1467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99"/>
              <p:cNvSpPr txBox="1"/>
              <p:nvPr/>
            </p:nvSpPr>
            <p:spPr>
              <a:xfrm>
                <a:off x="6588175" y="2387025"/>
                <a:ext cx="430200" cy="47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>
                  <a:lnSpc>
                    <a:spcPct val="120000"/>
                  </a:lnSpc>
                  <a:buClr>
                    <a:srgbClr val="000000"/>
                  </a:buClr>
                  <a:buSzPts val="1500"/>
                </a:pPr>
                <a:r>
                  <a:rPr lang="en"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{ }</a:t>
                </a: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>
                  <a:lnSpc>
                    <a:spcPct val="115000"/>
                  </a:lnSpc>
                  <a:buClr>
                    <a:srgbClr val="000000"/>
                  </a:buClr>
                  <a:buSzPts val="1100"/>
                </a:pPr>
                <a:endParaRPr sz="1467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624" name="Google Shape;624;p99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291625" y="2907201"/>
                <a:ext cx="226350" cy="2897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25" name="Google Shape;625;p99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227750" y="2907201"/>
                <a:ext cx="226350" cy="2897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26" name="Google Shape;626;p99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690100" y="2907201"/>
                <a:ext cx="226350" cy="2897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27" name="Google Shape;627;p99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744999" y="2924188"/>
                <a:ext cx="255749" cy="2557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28" name="Google Shape;628;p99"/>
              <p:cNvSpPr txBox="1"/>
              <p:nvPr/>
            </p:nvSpPr>
            <p:spPr>
              <a:xfrm>
                <a:off x="760200" y="2821158"/>
                <a:ext cx="1072800" cy="44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r">
                  <a:buClr>
                    <a:srgbClr val="000000"/>
                  </a:buClr>
                  <a:buSzPts val="1300"/>
                </a:pPr>
                <a:r>
                  <a:rPr lang="en" sz="1733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rPr>
                  <a:t>Editable</a:t>
                </a:r>
                <a:endParaRPr sz="1733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629" name="Google Shape;629;p99"/>
              <p:cNvSpPr txBox="1"/>
              <p:nvPr/>
            </p:nvSpPr>
            <p:spPr>
              <a:xfrm>
                <a:off x="490200" y="2373458"/>
                <a:ext cx="1342800" cy="44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r">
                  <a:buClr>
                    <a:srgbClr val="000000"/>
                  </a:buClr>
                  <a:buSzPts val="1300"/>
                </a:pPr>
                <a:r>
                  <a:rPr lang="en" sz="1733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rPr>
                  <a:t>Create using</a:t>
                </a:r>
                <a:endParaRPr sz="1733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630" name="Google Shape;630;p99"/>
            <p:cNvSpPr/>
            <p:nvPr/>
          </p:nvSpPr>
          <p:spPr>
            <a:xfrm>
              <a:off x="5093775" y="1825800"/>
              <a:ext cx="2891400" cy="221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53497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00"/>
          <p:cNvSpPr txBox="1"/>
          <p:nvPr/>
        </p:nvSpPr>
        <p:spPr>
          <a:xfrm>
            <a:off x="7615833" y="1841567"/>
            <a:ext cx="4163200" cy="36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8" name="Google Shape;638;p100"/>
          <p:cNvSpPr txBox="1"/>
          <p:nvPr/>
        </p:nvSpPr>
        <p:spPr>
          <a:xfrm>
            <a:off x="520967" y="3022600"/>
            <a:ext cx="65280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33" tIns="22867" rIns="45733" bIns="22867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1200"/>
            </a:pPr>
            <a:r>
              <a:rPr lang="en" sz="6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Dictionary</a:t>
            </a:r>
            <a:endParaRPr sz="6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30276403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01"/>
          <p:cNvSpPr txBox="1"/>
          <p:nvPr/>
        </p:nvSpPr>
        <p:spPr>
          <a:xfrm>
            <a:off x="503399" y="187833"/>
            <a:ext cx="99348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Dictionary object</a:t>
            </a:r>
            <a:endParaRPr sz="3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44" name="Google Shape;644;p101"/>
          <p:cNvSpPr txBox="1"/>
          <p:nvPr/>
        </p:nvSpPr>
        <p:spPr>
          <a:xfrm>
            <a:off x="503400" y="1755567"/>
            <a:ext cx="11185200" cy="47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40256" algn="just">
              <a:lnSpc>
                <a:spcPct val="200000"/>
              </a:lnSpc>
              <a:buSzPts val="1600"/>
              <a:buFont typeface="Avenir"/>
              <a:buChar char="●"/>
            </a:pPr>
            <a:r>
              <a:rPr lang="en" sz="2133">
                <a:latin typeface="Avenir"/>
                <a:ea typeface="Avenir"/>
                <a:cs typeface="Avenir"/>
                <a:sym typeface="Avenir"/>
              </a:rPr>
              <a:t>A Python dictionary is a </a:t>
            </a:r>
            <a:r>
              <a:rPr lang="en" sz="2133">
                <a:solidFill>
                  <a:srgbClr val="25AAE2"/>
                </a:solidFill>
                <a:latin typeface="Avenir"/>
                <a:ea typeface="Avenir"/>
                <a:cs typeface="Avenir"/>
                <a:sym typeface="Avenir"/>
              </a:rPr>
              <a:t>mapping of unique keys to values</a:t>
            </a:r>
            <a:endParaRPr sz="2133">
              <a:solidFill>
                <a:srgbClr val="25AAE2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609585" indent="-440256" algn="just">
              <a:lnSpc>
                <a:spcPct val="200000"/>
              </a:lnSpc>
              <a:buSzPts val="1600"/>
              <a:buFont typeface="Avenir"/>
              <a:buChar char="●"/>
            </a:pPr>
            <a:r>
              <a:rPr lang="en" sz="2133">
                <a:latin typeface="Avenir"/>
                <a:ea typeface="Avenir"/>
                <a:cs typeface="Avenir"/>
                <a:sym typeface="Avenir"/>
              </a:rPr>
              <a:t>Use {} curly brackets to construct the dictionary</a:t>
            </a:r>
            <a:endParaRPr sz="2133">
              <a:latin typeface="Avenir"/>
              <a:ea typeface="Avenir"/>
              <a:cs typeface="Avenir"/>
              <a:sym typeface="Avenir"/>
            </a:endParaRPr>
          </a:p>
          <a:p>
            <a:pPr marL="609585" indent="-440256" algn="just">
              <a:lnSpc>
                <a:spcPct val="200000"/>
              </a:lnSpc>
              <a:buSzPts val="1600"/>
              <a:buFont typeface="Avenir"/>
              <a:buChar char="●"/>
            </a:pPr>
            <a:r>
              <a:rPr lang="en" sz="2133">
                <a:latin typeface="Avenir"/>
                <a:ea typeface="Avenir"/>
                <a:cs typeface="Avenir"/>
                <a:sym typeface="Avenir"/>
              </a:rPr>
              <a:t>[] square brackets to index it</a:t>
            </a:r>
            <a:endParaRPr sz="2133">
              <a:latin typeface="Avenir"/>
              <a:ea typeface="Avenir"/>
              <a:cs typeface="Avenir"/>
              <a:sym typeface="Avenir"/>
            </a:endParaRPr>
          </a:p>
          <a:p>
            <a:pPr marL="609585" indent="-440256" algn="just">
              <a:lnSpc>
                <a:spcPct val="200000"/>
              </a:lnSpc>
              <a:buSzPts val="1600"/>
              <a:buFont typeface="Avenir"/>
              <a:buChar char="●"/>
            </a:pPr>
            <a:r>
              <a:rPr lang="en" sz="2133">
                <a:latin typeface="Avenir"/>
                <a:ea typeface="Avenir"/>
                <a:cs typeface="Avenir"/>
                <a:sym typeface="Avenir"/>
              </a:rPr>
              <a:t>Dictionaries are </a:t>
            </a:r>
            <a:r>
              <a:rPr lang="en" sz="2133">
                <a:solidFill>
                  <a:srgbClr val="00B0F0"/>
                </a:solidFill>
                <a:latin typeface="Avenir"/>
                <a:ea typeface="Avenir"/>
                <a:cs typeface="Avenir"/>
                <a:sym typeface="Avenir"/>
              </a:rPr>
              <a:t>mutable</a:t>
            </a:r>
            <a:endParaRPr sz="2133">
              <a:solidFill>
                <a:srgbClr val="00B0F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609585" indent="-440256" algn="just">
              <a:lnSpc>
                <a:spcPct val="150000"/>
              </a:lnSpc>
              <a:buSzPts val="1600"/>
              <a:buFont typeface="Avenir"/>
              <a:buChar char="●"/>
            </a:pPr>
            <a:r>
              <a:rPr lang="en" sz="2133">
                <a:latin typeface="Avenir"/>
                <a:ea typeface="Avenir"/>
                <a:cs typeface="Avenir"/>
                <a:sym typeface="Avenir"/>
              </a:rPr>
              <a:t>We will learn how to:</a:t>
            </a:r>
            <a:endParaRPr sz="2133">
              <a:latin typeface="Avenir"/>
              <a:ea typeface="Avenir"/>
              <a:cs typeface="Avenir"/>
              <a:sym typeface="Avenir"/>
            </a:endParaRPr>
          </a:p>
          <a:p>
            <a:pPr marL="1219170" lvl="1" indent="-440256" algn="just">
              <a:lnSpc>
                <a:spcPct val="150000"/>
              </a:lnSpc>
              <a:buSzPts val="1600"/>
              <a:buFont typeface="Avenir"/>
              <a:buChar char="○"/>
            </a:pPr>
            <a:r>
              <a:rPr lang="en" sz="2133">
                <a:latin typeface="Avenir"/>
                <a:ea typeface="Avenir"/>
                <a:cs typeface="Avenir"/>
                <a:sym typeface="Avenir"/>
              </a:rPr>
              <a:t>Access values in a dictionary</a:t>
            </a:r>
            <a:endParaRPr sz="2133">
              <a:latin typeface="Avenir"/>
              <a:ea typeface="Avenir"/>
              <a:cs typeface="Avenir"/>
              <a:sym typeface="Avenir"/>
            </a:endParaRPr>
          </a:p>
          <a:p>
            <a:pPr marL="1219170" lvl="1" indent="-440256" algn="just">
              <a:lnSpc>
                <a:spcPct val="150000"/>
              </a:lnSpc>
              <a:buSzPts val="1600"/>
              <a:buFont typeface="Avenir"/>
              <a:buChar char="○"/>
            </a:pPr>
            <a:r>
              <a:rPr lang="en" sz="2133">
                <a:latin typeface="Avenir"/>
                <a:ea typeface="Avenir"/>
                <a:cs typeface="Avenir"/>
                <a:sym typeface="Avenir"/>
              </a:rPr>
              <a:t>Update dictionary</a:t>
            </a:r>
            <a:endParaRPr sz="2133">
              <a:latin typeface="Avenir"/>
              <a:ea typeface="Avenir"/>
              <a:cs typeface="Avenir"/>
              <a:sym typeface="Avenir"/>
            </a:endParaRPr>
          </a:p>
          <a:p>
            <a:pPr marL="1219170" lvl="1" indent="-440256" algn="just">
              <a:lnSpc>
                <a:spcPct val="150000"/>
              </a:lnSpc>
              <a:buSzPts val="1600"/>
              <a:buFont typeface="Avenir"/>
              <a:buChar char="○"/>
            </a:pPr>
            <a:r>
              <a:rPr lang="en" sz="2133">
                <a:latin typeface="Avenir"/>
                <a:ea typeface="Avenir"/>
                <a:cs typeface="Avenir"/>
                <a:sym typeface="Avenir"/>
              </a:rPr>
              <a:t>Delete dictionary elements</a:t>
            </a:r>
            <a:endParaRPr sz="2133"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40794051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2"/>
          <p:cNvSpPr txBox="1"/>
          <p:nvPr/>
        </p:nvSpPr>
        <p:spPr>
          <a:xfrm>
            <a:off x="481263" y="187833"/>
            <a:ext cx="99572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A sample dictionary object</a:t>
            </a:r>
            <a:endParaRPr sz="3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50" name="Google Shape;650;p102"/>
          <p:cNvSpPr txBox="1"/>
          <p:nvPr/>
        </p:nvSpPr>
        <p:spPr>
          <a:xfrm>
            <a:off x="5768667" y="2602267"/>
            <a:ext cx="862000" cy="3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1333" b="1">
                <a:solidFill>
                  <a:srgbClr val="25AAE2"/>
                </a:solidFill>
                <a:latin typeface="Arial"/>
                <a:ea typeface="Arial"/>
                <a:cs typeface="Arial"/>
                <a:sym typeface="Arial"/>
              </a:rPr>
              <a:t>Value 1</a:t>
            </a:r>
            <a:endParaRPr sz="1333" b="1">
              <a:solidFill>
                <a:srgbClr val="25AAE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1" name="Google Shape;651;p102"/>
          <p:cNvPicPr preferRelativeResize="0"/>
          <p:nvPr/>
        </p:nvPicPr>
        <p:blipFill rotWithShape="1">
          <a:blip r:embed="rId3">
            <a:alphaModFix/>
          </a:blip>
          <a:srcRect t="30314" b="39495"/>
          <a:stretch/>
        </p:blipFill>
        <p:spPr>
          <a:xfrm>
            <a:off x="2698233" y="3031167"/>
            <a:ext cx="6985000" cy="805133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102"/>
          <p:cNvSpPr/>
          <p:nvPr/>
        </p:nvSpPr>
        <p:spPr>
          <a:xfrm rot="5400000">
            <a:off x="5001333" y="2642767"/>
            <a:ext cx="85200" cy="691600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102"/>
          <p:cNvSpPr/>
          <p:nvPr/>
        </p:nvSpPr>
        <p:spPr>
          <a:xfrm rot="5400000">
            <a:off x="6148133" y="2642767"/>
            <a:ext cx="85200" cy="691600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102"/>
          <p:cNvSpPr txBox="1"/>
          <p:nvPr/>
        </p:nvSpPr>
        <p:spPr>
          <a:xfrm>
            <a:off x="4641467" y="2583321"/>
            <a:ext cx="805200" cy="3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1333" b="1">
                <a:solidFill>
                  <a:srgbClr val="25AAE2"/>
                </a:solidFill>
                <a:latin typeface="Arial"/>
                <a:ea typeface="Arial"/>
                <a:cs typeface="Arial"/>
                <a:sym typeface="Arial"/>
              </a:rPr>
              <a:t>Key 1</a:t>
            </a:r>
            <a:endParaRPr sz="1333" b="1">
              <a:solidFill>
                <a:srgbClr val="25AAE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102"/>
          <p:cNvSpPr/>
          <p:nvPr/>
        </p:nvSpPr>
        <p:spPr>
          <a:xfrm rot="-5400000">
            <a:off x="5119733" y="3414700"/>
            <a:ext cx="66400" cy="909600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102"/>
          <p:cNvSpPr txBox="1"/>
          <p:nvPr/>
        </p:nvSpPr>
        <p:spPr>
          <a:xfrm>
            <a:off x="4721933" y="3836299"/>
            <a:ext cx="862000" cy="3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1333" b="1">
                <a:solidFill>
                  <a:srgbClr val="25AAE2"/>
                </a:solidFill>
                <a:latin typeface="Arial"/>
                <a:ea typeface="Arial"/>
                <a:cs typeface="Arial"/>
                <a:sym typeface="Arial"/>
              </a:rPr>
              <a:t>Key 2</a:t>
            </a:r>
            <a:endParaRPr sz="1333" b="1">
              <a:solidFill>
                <a:srgbClr val="25AAE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102"/>
          <p:cNvSpPr/>
          <p:nvPr/>
        </p:nvSpPr>
        <p:spPr>
          <a:xfrm rot="-5400000">
            <a:off x="7551533" y="2180733"/>
            <a:ext cx="56800" cy="3368000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102"/>
          <p:cNvSpPr txBox="1"/>
          <p:nvPr/>
        </p:nvSpPr>
        <p:spPr>
          <a:xfrm>
            <a:off x="5895933" y="3836300"/>
            <a:ext cx="3368000" cy="3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1333" b="1">
                <a:solidFill>
                  <a:srgbClr val="25AAE2"/>
                </a:solidFill>
                <a:latin typeface="Arial"/>
                <a:ea typeface="Arial"/>
                <a:cs typeface="Arial"/>
                <a:sym typeface="Arial"/>
              </a:rPr>
              <a:t>Value  2</a:t>
            </a:r>
            <a:endParaRPr sz="1333" b="1">
              <a:solidFill>
                <a:srgbClr val="25AAE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102"/>
          <p:cNvSpPr/>
          <p:nvPr/>
        </p:nvSpPr>
        <p:spPr>
          <a:xfrm rot="5400000">
            <a:off x="5537667" y="1632133"/>
            <a:ext cx="110000" cy="2012400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102"/>
          <p:cNvSpPr txBox="1"/>
          <p:nvPr/>
        </p:nvSpPr>
        <p:spPr>
          <a:xfrm>
            <a:off x="5161667" y="2213867"/>
            <a:ext cx="862000" cy="3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1333" b="1">
                <a:solidFill>
                  <a:srgbClr val="25AAE2"/>
                </a:solidFill>
              </a:rPr>
              <a:t>Item 1</a:t>
            </a:r>
            <a:endParaRPr sz="1333" b="1">
              <a:solidFill>
                <a:srgbClr val="25AAE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102"/>
          <p:cNvSpPr/>
          <p:nvPr/>
        </p:nvSpPr>
        <p:spPr>
          <a:xfrm rot="-5400000">
            <a:off x="6957200" y="1839133"/>
            <a:ext cx="39600" cy="5130000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102"/>
          <p:cNvSpPr txBox="1"/>
          <p:nvPr/>
        </p:nvSpPr>
        <p:spPr>
          <a:xfrm>
            <a:off x="6546000" y="4338159"/>
            <a:ext cx="862000" cy="3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1333" b="1">
                <a:solidFill>
                  <a:srgbClr val="25AAE2"/>
                </a:solidFill>
              </a:rPr>
              <a:t>Item 2</a:t>
            </a:r>
            <a:endParaRPr sz="1333" b="1">
              <a:solidFill>
                <a:srgbClr val="25AAE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48255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03"/>
          <p:cNvSpPr txBox="1"/>
          <p:nvPr/>
        </p:nvSpPr>
        <p:spPr>
          <a:xfrm>
            <a:off x="491956" y="187833"/>
            <a:ext cx="99464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Dictionary object</a:t>
            </a:r>
            <a:endParaRPr sz="3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68" name="Google Shape;668;p103"/>
          <p:cNvPicPr preferRelativeResize="0"/>
          <p:nvPr/>
        </p:nvPicPr>
        <p:blipFill rotWithShape="1">
          <a:blip r:embed="rId3">
            <a:alphaModFix/>
          </a:blip>
          <a:srcRect b="55102"/>
          <a:stretch/>
        </p:blipFill>
        <p:spPr>
          <a:xfrm>
            <a:off x="654567" y="2546934"/>
            <a:ext cx="10882867" cy="24837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81691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04"/>
          <p:cNvSpPr txBox="1"/>
          <p:nvPr/>
        </p:nvSpPr>
        <p:spPr>
          <a:xfrm>
            <a:off x="491956" y="187833"/>
            <a:ext cx="99464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Dictionary object</a:t>
            </a:r>
            <a:endParaRPr sz="3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74" name="Google Shape;674;p104"/>
          <p:cNvPicPr preferRelativeResize="0"/>
          <p:nvPr/>
        </p:nvPicPr>
        <p:blipFill rotWithShape="1">
          <a:blip r:embed="rId3">
            <a:alphaModFix/>
          </a:blip>
          <a:srcRect t="44099"/>
          <a:stretch/>
        </p:blipFill>
        <p:spPr>
          <a:xfrm>
            <a:off x="538267" y="2509801"/>
            <a:ext cx="10882867" cy="30924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80567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5"/>
          <p:cNvSpPr txBox="1"/>
          <p:nvPr/>
        </p:nvSpPr>
        <p:spPr>
          <a:xfrm>
            <a:off x="491956" y="187833"/>
            <a:ext cx="99464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Nested Dictionary </a:t>
            </a:r>
            <a:endParaRPr sz="3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80" name="Google Shape;680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951" y="2791800"/>
            <a:ext cx="11438101" cy="70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968" y="4903001"/>
            <a:ext cx="11785601" cy="910129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105"/>
          <p:cNvSpPr txBox="1"/>
          <p:nvPr/>
        </p:nvSpPr>
        <p:spPr>
          <a:xfrm>
            <a:off x="417967" y="4102400"/>
            <a:ext cx="89168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667">
                <a:latin typeface="Avenir"/>
                <a:ea typeface="Avenir"/>
                <a:cs typeface="Avenir"/>
                <a:sym typeface="Avenir"/>
              </a:rPr>
              <a:t>Accessing elements from nested dictionary</a:t>
            </a:r>
            <a:endParaRPr sz="2667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83" name="Google Shape;683;p105"/>
          <p:cNvSpPr txBox="1"/>
          <p:nvPr/>
        </p:nvSpPr>
        <p:spPr>
          <a:xfrm>
            <a:off x="491967" y="1937033"/>
            <a:ext cx="89168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Avenir"/>
                <a:ea typeface="Avenir"/>
                <a:cs typeface="Avenir"/>
                <a:sym typeface="Avenir"/>
              </a:rPr>
              <a:t>Creating a  nested dictionary object:</a:t>
            </a:r>
            <a:endParaRPr sz="2400"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408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4"/>
          <p:cNvSpPr txBox="1"/>
          <p:nvPr/>
        </p:nvSpPr>
        <p:spPr>
          <a:xfrm>
            <a:off x="502652" y="187833"/>
            <a:ext cx="99356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List</a:t>
            </a:r>
            <a:endParaRPr sz="3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7" name="Google Shape;167;p34"/>
          <p:cNvSpPr txBox="1"/>
          <p:nvPr/>
        </p:nvSpPr>
        <p:spPr>
          <a:xfrm>
            <a:off x="690300" y="1483400"/>
            <a:ext cx="10993200" cy="5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40256" algn="just">
              <a:lnSpc>
                <a:spcPct val="150000"/>
              </a:lnSpc>
              <a:buClr>
                <a:srgbClr val="000000"/>
              </a:buClr>
              <a:buSzPts val="1600"/>
              <a:buFont typeface="Avenir"/>
              <a:buChar char="●"/>
            </a:pPr>
            <a:r>
              <a:rPr lang="en" sz="2133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 list is a container object</a:t>
            </a:r>
            <a:endParaRPr sz="2133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609585" indent="-440256" algn="just">
              <a:lnSpc>
                <a:spcPct val="150000"/>
              </a:lnSpc>
              <a:buSzPts val="1600"/>
              <a:buFont typeface="Avenir"/>
              <a:buChar char="●"/>
            </a:pPr>
            <a:r>
              <a:rPr lang="en" sz="2133">
                <a:solidFill>
                  <a:srgbClr val="00B0F0"/>
                </a:solidFill>
                <a:latin typeface="Avenir"/>
                <a:ea typeface="Avenir"/>
                <a:cs typeface="Avenir"/>
                <a:sym typeface="Avenir"/>
              </a:rPr>
              <a:t>Heterogeneous</a:t>
            </a:r>
            <a:r>
              <a:rPr lang="en" sz="2133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sequence of elements</a:t>
            </a:r>
            <a:endParaRPr sz="2133">
              <a:latin typeface="Avenir"/>
              <a:ea typeface="Avenir"/>
              <a:cs typeface="Avenir"/>
              <a:sym typeface="Avenir"/>
            </a:endParaRPr>
          </a:p>
          <a:p>
            <a:pPr marL="609585" indent="-440256" algn="just">
              <a:lnSpc>
                <a:spcPct val="150000"/>
              </a:lnSpc>
              <a:buClr>
                <a:srgbClr val="000000"/>
              </a:buClr>
              <a:buSzPts val="1600"/>
              <a:buFont typeface="Avenir"/>
              <a:buChar char="●"/>
            </a:pPr>
            <a:r>
              <a:rPr lang="en" sz="2133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Can have duplicates</a:t>
            </a:r>
            <a:endParaRPr sz="2133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609585" indent="-440256" algn="just">
              <a:lnSpc>
                <a:spcPct val="150000"/>
              </a:lnSpc>
              <a:buClr>
                <a:srgbClr val="000000"/>
              </a:buClr>
              <a:buSzPts val="1600"/>
              <a:buFont typeface="Avenir"/>
              <a:buChar char="●"/>
            </a:pPr>
            <a:r>
              <a:rPr lang="en" sz="2133">
                <a:solidFill>
                  <a:srgbClr val="00B0F0"/>
                </a:solidFill>
                <a:latin typeface="Avenir"/>
                <a:ea typeface="Avenir"/>
                <a:cs typeface="Avenir"/>
                <a:sym typeface="Avenir"/>
              </a:rPr>
              <a:t>Mutable</a:t>
            </a:r>
            <a:endParaRPr sz="2133">
              <a:solidFill>
                <a:srgbClr val="00B0F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609585" indent="-440256" algn="just">
              <a:lnSpc>
                <a:spcPct val="150000"/>
              </a:lnSpc>
              <a:buClr>
                <a:srgbClr val="000000"/>
              </a:buClr>
              <a:buSzPts val="1600"/>
              <a:buFont typeface="Avenir"/>
              <a:buChar char="●"/>
            </a:pPr>
            <a:r>
              <a:rPr lang="en" sz="2133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Elements are separated by comma, enclosed in </a:t>
            </a:r>
            <a:r>
              <a:rPr lang="en" sz="2133">
                <a:solidFill>
                  <a:srgbClr val="00B0F0"/>
                </a:solidFill>
                <a:latin typeface="Avenir"/>
                <a:ea typeface="Avenir"/>
                <a:cs typeface="Avenir"/>
                <a:sym typeface="Avenir"/>
              </a:rPr>
              <a:t>[ ]</a:t>
            </a:r>
            <a:r>
              <a:rPr lang="en" sz="2133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" sz="2133">
                <a:solidFill>
                  <a:srgbClr val="00B0F0"/>
                </a:solidFill>
                <a:latin typeface="Avenir"/>
                <a:ea typeface="Avenir"/>
                <a:cs typeface="Avenir"/>
                <a:sym typeface="Avenir"/>
              </a:rPr>
              <a:t>parenthesis</a:t>
            </a:r>
            <a:endParaRPr sz="2133">
              <a:solidFill>
                <a:srgbClr val="00B0F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609585" indent="-440256" algn="just">
              <a:lnSpc>
                <a:spcPct val="130000"/>
              </a:lnSpc>
              <a:buClr>
                <a:srgbClr val="000000"/>
              </a:buClr>
              <a:buSzPts val="1600"/>
              <a:buFont typeface="Avenir"/>
              <a:buChar char="●"/>
            </a:pPr>
            <a:r>
              <a:rPr lang="en" sz="2133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Supports the following:</a:t>
            </a:r>
            <a:endParaRPr sz="2133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219170" lvl="1" indent="-440256" algn="just">
              <a:lnSpc>
                <a:spcPct val="130000"/>
              </a:lnSpc>
              <a:buClr>
                <a:srgbClr val="000000"/>
              </a:buClr>
              <a:buSzPts val="1600"/>
              <a:buFont typeface="Avenir"/>
              <a:buChar char="○"/>
            </a:pPr>
            <a:r>
              <a:rPr lang="en" sz="2133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Append new elements</a:t>
            </a:r>
            <a:endParaRPr sz="2133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219170" lvl="1" indent="-440256" algn="just">
              <a:lnSpc>
                <a:spcPct val="130000"/>
              </a:lnSpc>
              <a:buClr>
                <a:srgbClr val="000000"/>
              </a:buClr>
              <a:buSzPts val="1600"/>
              <a:buFont typeface="Avenir"/>
              <a:buChar char="○"/>
            </a:pPr>
            <a:r>
              <a:rPr lang="en" sz="2133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Concatenate</a:t>
            </a:r>
            <a:endParaRPr sz="2133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219170" lvl="1" indent="-440256" algn="just">
              <a:lnSpc>
                <a:spcPct val="130000"/>
              </a:lnSpc>
              <a:buClr>
                <a:srgbClr val="000000"/>
              </a:buClr>
              <a:buSzPts val="1600"/>
              <a:buFont typeface="Avenir"/>
              <a:buChar char="○"/>
            </a:pPr>
            <a:r>
              <a:rPr lang="en" sz="2133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Access using indexes or values</a:t>
            </a:r>
            <a:endParaRPr sz="2133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219170" lvl="1" indent="-440256" algn="just">
              <a:lnSpc>
                <a:spcPct val="130000"/>
              </a:lnSpc>
              <a:buClr>
                <a:srgbClr val="000000"/>
              </a:buClr>
              <a:buSzPts val="1600"/>
              <a:buFont typeface="Avenir"/>
              <a:buChar char="○"/>
            </a:pPr>
            <a:r>
              <a:rPr lang="en" sz="2133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len(), min(), max()</a:t>
            </a:r>
            <a:endParaRPr sz="2133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219170" lvl="1" indent="-440256" algn="just">
              <a:lnSpc>
                <a:spcPct val="130000"/>
              </a:lnSpc>
              <a:buClr>
                <a:srgbClr val="000000"/>
              </a:buClr>
              <a:buSzPts val="1600"/>
              <a:buFont typeface="Avenir"/>
              <a:buChar char="○"/>
            </a:pPr>
            <a:r>
              <a:rPr lang="en" sz="2133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in, not in</a:t>
            </a:r>
            <a:endParaRPr sz="2133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25269531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06"/>
          <p:cNvSpPr txBox="1"/>
          <p:nvPr/>
        </p:nvSpPr>
        <p:spPr>
          <a:xfrm>
            <a:off x="502652" y="187833"/>
            <a:ext cx="99356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Dictionary object</a:t>
            </a:r>
            <a:endParaRPr sz="3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89" name="Google Shape;68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300" y="2286700"/>
            <a:ext cx="11478536" cy="36686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32406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07"/>
          <p:cNvSpPr txBox="1"/>
          <p:nvPr/>
        </p:nvSpPr>
        <p:spPr>
          <a:xfrm>
            <a:off x="502652" y="187833"/>
            <a:ext cx="99356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Dictionary object</a:t>
            </a:r>
            <a:endParaRPr sz="3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95" name="Google Shape;695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133" y="2229267"/>
            <a:ext cx="11785603" cy="3913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64512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08"/>
          <p:cNvSpPr txBox="1"/>
          <p:nvPr/>
        </p:nvSpPr>
        <p:spPr>
          <a:xfrm>
            <a:off x="513348" y="187833"/>
            <a:ext cx="99248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Dictionary object: Default dictionary</a:t>
            </a:r>
            <a:endParaRPr sz="3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01" name="Google Shape;701;p108"/>
          <p:cNvSpPr txBox="1"/>
          <p:nvPr/>
        </p:nvSpPr>
        <p:spPr>
          <a:xfrm>
            <a:off x="355800" y="5833700"/>
            <a:ext cx="11480400" cy="7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en" sz="2133">
                <a:solidFill>
                  <a:srgbClr val="25AAE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This throws an error because the count is not initialized and we are trying to add 1 to an uninitialized value</a:t>
            </a:r>
            <a:endParaRPr sz="2133">
              <a:solidFill>
                <a:srgbClr val="25AAE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02" name="Google Shape;702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534" y="1099434"/>
            <a:ext cx="10179933" cy="46591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04654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09"/>
          <p:cNvSpPr txBox="1"/>
          <p:nvPr/>
        </p:nvSpPr>
        <p:spPr>
          <a:xfrm>
            <a:off x="513348" y="187833"/>
            <a:ext cx="99248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Dictionary object: Default dictionary</a:t>
            </a:r>
            <a:endParaRPr sz="3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08" name="Google Shape;708;p109"/>
          <p:cNvSpPr txBox="1"/>
          <p:nvPr/>
        </p:nvSpPr>
        <p:spPr>
          <a:xfrm>
            <a:off x="327167" y="2841267"/>
            <a:ext cx="11274800" cy="3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40256" algn="just">
              <a:lnSpc>
                <a:spcPct val="200000"/>
              </a:lnSpc>
              <a:buClr>
                <a:schemeClr val="dk1"/>
              </a:buClr>
              <a:buSzPts val="1600"/>
              <a:buFont typeface="Avenir"/>
              <a:buChar char="●"/>
            </a:pPr>
            <a:r>
              <a:rPr lang="en" sz="2133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Import the </a:t>
            </a:r>
            <a:r>
              <a:rPr lang="en" sz="2133">
                <a:solidFill>
                  <a:srgbClr val="00B0F0"/>
                </a:solidFill>
                <a:latin typeface="Avenir"/>
                <a:ea typeface="Avenir"/>
                <a:cs typeface="Avenir"/>
                <a:sym typeface="Avenir"/>
              </a:rPr>
              <a:t>defaultdict</a:t>
            </a:r>
            <a:r>
              <a:rPr lang="en" sz="2133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from collections module</a:t>
            </a:r>
            <a:endParaRPr sz="2133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609585" indent="-440256" algn="just">
              <a:lnSpc>
                <a:spcPct val="200000"/>
              </a:lnSpc>
              <a:buClr>
                <a:schemeClr val="dk1"/>
              </a:buClr>
              <a:buSzPts val="1600"/>
              <a:buFont typeface="Avenir"/>
              <a:buChar char="●"/>
            </a:pPr>
            <a:r>
              <a:rPr lang="en" sz="2133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Initialize the dictionary object with </a:t>
            </a:r>
            <a:r>
              <a:rPr lang="en" sz="2133">
                <a:solidFill>
                  <a:srgbClr val="00B0F0"/>
                </a:solidFill>
                <a:latin typeface="Avenir"/>
                <a:ea typeface="Avenir"/>
                <a:cs typeface="Avenir"/>
                <a:sym typeface="Avenir"/>
              </a:rPr>
              <a:t>defaultdict()</a:t>
            </a:r>
            <a:endParaRPr sz="2133">
              <a:solidFill>
                <a:srgbClr val="00B0F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609585" indent="-440256" algn="just">
              <a:lnSpc>
                <a:spcPct val="200000"/>
              </a:lnSpc>
              <a:buClr>
                <a:schemeClr val="dk1"/>
              </a:buClr>
              <a:buSzPts val="1600"/>
              <a:buFont typeface="Avenir"/>
              <a:buChar char="●"/>
            </a:pPr>
            <a:r>
              <a:rPr lang="en" sz="2133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Note: We passed </a:t>
            </a:r>
            <a:r>
              <a:rPr lang="en" sz="2133">
                <a:solidFill>
                  <a:srgbClr val="00B0F0"/>
                </a:solidFill>
                <a:latin typeface="Avenir"/>
                <a:ea typeface="Avenir"/>
                <a:cs typeface="Avenir"/>
                <a:sym typeface="Avenir"/>
              </a:rPr>
              <a:t>int()</a:t>
            </a:r>
            <a:r>
              <a:rPr lang="en" sz="2133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to the </a:t>
            </a:r>
            <a:r>
              <a:rPr lang="en" sz="2133">
                <a:solidFill>
                  <a:srgbClr val="00B0F0"/>
                </a:solidFill>
                <a:latin typeface="Avenir"/>
                <a:ea typeface="Avenir"/>
                <a:cs typeface="Avenir"/>
                <a:sym typeface="Avenir"/>
              </a:rPr>
              <a:t>defaultdict()</a:t>
            </a:r>
            <a:endParaRPr sz="2133">
              <a:solidFill>
                <a:srgbClr val="00B0F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609585" indent="-440256" algn="just">
              <a:lnSpc>
                <a:spcPct val="200000"/>
              </a:lnSpc>
              <a:buClr>
                <a:schemeClr val="dk1"/>
              </a:buClr>
              <a:buSzPts val="1600"/>
              <a:buFont typeface="Avenir"/>
              <a:buChar char="●"/>
            </a:pPr>
            <a:r>
              <a:rPr lang="en" sz="2133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When the dictionary object encounters a key that was not seen before, it initializes the key with a value returned by int(), in this case 0 (zero)</a:t>
            </a:r>
            <a:endParaRPr sz="2133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09" name="Google Shape;709;p109"/>
          <p:cNvSpPr txBox="1"/>
          <p:nvPr/>
        </p:nvSpPr>
        <p:spPr>
          <a:xfrm>
            <a:off x="403167" y="1912133"/>
            <a:ext cx="11480400" cy="7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en" sz="2133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In order to avoid the error for uninitialized values, we use defaultdict()</a:t>
            </a:r>
            <a:endParaRPr sz="2133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28536579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10"/>
          <p:cNvSpPr txBox="1"/>
          <p:nvPr/>
        </p:nvSpPr>
        <p:spPr>
          <a:xfrm>
            <a:off x="502652" y="187833"/>
            <a:ext cx="99356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Dictionary object: Default dictionary</a:t>
            </a:r>
            <a:endParaRPr sz="3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15" name="Google Shape;715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467" y="2072266"/>
            <a:ext cx="11142535" cy="4417465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110"/>
          <p:cNvSpPr txBox="1"/>
          <p:nvPr/>
        </p:nvSpPr>
        <p:spPr>
          <a:xfrm>
            <a:off x="6041100" y="4666333"/>
            <a:ext cx="4760000" cy="8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/>
            <a:r>
              <a:rPr lang="en" sz="1467">
                <a:solidFill>
                  <a:srgbClr val="25AAE2"/>
                </a:solidFill>
                <a:latin typeface="Avenir"/>
                <a:ea typeface="Avenir"/>
                <a:cs typeface="Avenir"/>
                <a:sym typeface="Avenir"/>
              </a:rPr>
              <a:t>When a dictionary object encounters a key that was unseen before, it initializes the key with a value returned by int(), in this case 0</a:t>
            </a:r>
            <a:endParaRPr sz="1467">
              <a:solidFill>
                <a:srgbClr val="25AAE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17" name="Google Shape;717;p110"/>
          <p:cNvSpPr txBox="1"/>
          <p:nvPr/>
        </p:nvSpPr>
        <p:spPr>
          <a:xfrm>
            <a:off x="6153500" y="2236667"/>
            <a:ext cx="45352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/>
            <a:r>
              <a:rPr lang="en" sz="1467">
                <a:solidFill>
                  <a:srgbClr val="25AAE2"/>
                </a:solidFill>
                <a:latin typeface="Avenir"/>
                <a:ea typeface="Avenir"/>
                <a:cs typeface="Avenir"/>
                <a:sym typeface="Avenir"/>
              </a:rPr>
              <a:t>Import the defaultdict from collections module</a:t>
            </a:r>
            <a:endParaRPr sz="2400"/>
          </a:p>
        </p:txBody>
      </p:sp>
      <p:sp>
        <p:nvSpPr>
          <p:cNvPr id="718" name="Google Shape;718;p110"/>
          <p:cNvSpPr txBox="1"/>
          <p:nvPr/>
        </p:nvSpPr>
        <p:spPr>
          <a:xfrm>
            <a:off x="6290633" y="3593600"/>
            <a:ext cx="45352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/>
            <a:r>
              <a:rPr lang="en" sz="1467">
                <a:solidFill>
                  <a:srgbClr val="25AAE2"/>
                </a:solidFill>
                <a:latin typeface="Avenir"/>
                <a:ea typeface="Avenir"/>
                <a:cs typeface="Avenir"/>
                <a:sym typeface="Avenir"/>
              </a:rPr>
              <a:t>Initialize the dictionary object with defaultdict()</a:t>
            </a:r>
            <a:endParaRPr sz="1467">
              <a:solidFill>
                <a:srgbClr val="25AAE2"/>
              </a:solidFill>
              <a:latin typeface="Avenir"/>
              <a:ea typeface="Avenir"/>
              <a:cs typeface="Avenir"/>
              <a:sym typeface="Avenir"/>
            </a:endParaRPr>
          </a:p>
          <a:p>
            <a:pPr algn="just"/>
            <a:r>
              <a:rPr lang="en" sz="1467">
                <a:solidFill>
                  <a:srgbClr val="25AAE2"/>
                </a:solidFill>
                <a:latin typeface="Avenir"/>
                <a:ea typeface="Avenir"/>
                <a:cs typeface="Avenir"/>
                <a:sym typeface="Avenir"/>
              </a:rPr>
              <a:t>Note: We passed int() to the defaultdict()</a:t>
            </a:r>
            <a:endParaRPr sz="1467">
              <a:solidFill>
                <a:srgbClr val="25AAE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719" name="Google Shape;719;p110"/>
          <p:cNvCxnSpPr/>
          <p:nvPr/>
        </p:nvCxnSpPr>
        <p:spPr>
          <a:xfrm rot="10800000">
            <a:off x="3874700" y="2443700"/>
            <a:ext cx="2278800" cy="7600"/>
          </a:xfrm>
          <a:prstGeom prst="straightConnector1">
            <a:avLst/>
          </a:prstGeom>
          <a:noFill/>
          <a:ln w="9525" cap="flat" cmpd="sng">
            <a:solidFill>
              <a:srgbClr val="25AAE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0" name="Google Shape;720;p110"/>
          <p:cNvCxnSpPr/>
          <p:nvPr/>
        </p:nvCxnSpPr>
        <p:spPr>
          <a:xfrm rot="10800000">
            <a:off x="3874700" y="3912800"/>
            <a:ext cx="2278800" cy="7600"/>
          </a:xfrm>
          <a:prstGeom prst="straightConnector1">
            <a:avLst/>
          </a:prstGeom>
          <a:noFill/>
          <a:ln w="9525" cap="flat" cmpd="sng">
            <a:solidFill>
              <a:srgbClr val="25AAE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1" name="Google Shape;721;p110"/>
          <p:cNvCxnSpPr/>
          <p:nvPr/>
        </p:nvCxnSpPr>
        <p:spPr>
          <a:xfrm rot="10800000">
            <a:off x="3762300" y="5018667"/>
            <a:ext cx="2278800" cy="7600"/>
          </a:xfrm>
          <a:prstGeom prst="straightConnector1">
            <a:avLst/>
          </a:prstGeom>
          <a:noFill/>
          <a:ln w="9525" cap="flat" cmpd="sng">
            <a:solidFill>
              <a:srgbClr val="25AAE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5106984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11"/>
          <p:cNvSpPr txBox="1"/>
          <p:nvPr/>
        </p:nvSpPr>
        <p:spPr>
          <a:xfrm>
            <a:off x="542996" y="187833"/>
            <a:ext cx="98952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Loop through the dictionary object</a:t>
            </a:r>
            <a:endParaRPr sz="3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27" name="Google Shape;727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001" y="1744832"/>
            <a:ext cx="10198433" cy="4556101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111"/>
          <p:cNvSpPr txBox="1"/>
          <p:nvPr/>
        </p:nvSpPr>
        <p:spPr>
          <a:xfrm>
            <a:off x="7375400" y="4172033"/>
            <a:ext cx="4425600" cy="2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en" sz="2400">
                <a:solidFill>
                  <a:srgbClr val="25AAE2"/>
                </a:solidFill>
                <a:latin typeface="Avenir"/>
                <a:ea typeface="Avenir"/>
                <a:cs typeface="Avenir"/>
                <a:sym typeface="Avenir"/>
              </a:rPr>
              <a:t>Use keys() to loop through the keys in the dictionary object</a:t>
            </a:r>
            <a:endParaRPr sz="2400">
              <a:solidFill>
                <a:srgbClr val="25AAE2"/>
              </a:solidFill>
              <a:latin typeface="Avenir"/>
              <a:ea typeface="Avenir"/>
              <a:cs typeface="Avenir"/>
              <a:sym typeface="Avenir"/>
            </a:endParaRPr>
          </a:p>
          <a:p>
            <a:pPr algn="just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2400">
                <a:solidFill>
                  <a:srgbClr val="25AAE2"/>
                </a:solidFill>
                <a:latin typeface="Avenir"/>
                <a:ea typeface="Avenir"/>
                <a:cs typeface="Avenir"/>
                <a:sym typeface="Avenir"/>
              </a:rPr>
              <a:t>Use values() to loop through the values in the dictionary object</a:t>
            </a:r>
            <a:endParaRPr sz="2400">
              <a:solidFill>
                <a:srgbClr val="25AAE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729" name="Google Shape;729;p111"/>
          <p:cNvCxnSpPr/>
          <p:nvPr/>
        </p:nvCxnSpPr>
        <p:spPr>
          <a:xfrm rot="10800000">
            <a:off x="4359167" y="4783467"/>
            <a:ext cx="2983200" cy="11200"/>
          </a:xfrm>
          <a:prstGeom prst="straightConnector1">
            <a:avLst/>
          </a:prstGeom>
          <a:noFill/>
          <a:ln w="9525" cap="flat" cmpd="sng">
            <a:solidFill>
              <a:srgbClr val="25AAE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0163292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12"/>
          <p:cNvSpPr txBox="1"/>
          <p:nvPr/>
        </p:nvSpPr>
        <p:spPr>
          <a:xfrm>
            <a:off x="502652" y="187833"/>
            <a:ext cx="99356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Built-in dictionary functions</a:t>
            </a:r>
            <a:endParaRPr sz="3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35" name="Google Shape;735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201" y="2100734"/>
            <a:ext cx="11721100" cy="3811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18184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13"/>
          <p:cNvSpPr txBox="1"/>
          <p:nvPr/>
        </p:nvSpPr>
        <p:spPr>
          <a:xfrm>
            <a:off x="502652" y="187833"/>
            <a:ext cx="99356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Built-in dictionary functions</a:t>
            </a:r>
            <a:endParaRPr sz="3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41" name="Google Shape;741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301" y="2248167"/>
            <a:ext cx="11247767" cy="280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43820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14"/>
          <p:cNvSpPr txBox="1"/>
          <p:nvPr/>
        </p:nvSpPr>
        <p:spPr>
          <a:xfrm>
            <a:off x="524041" y="187833"/>
            <a:ext cx="99144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Built-in dictionary functions</a:t>
            </a:r>
            <a:endParaRPr sz="3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47" name="Google Shape;747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234" y="2202001"/>
            <a:ext cx="11721132" cy="38067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28434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15"/>
          <p:cNvSpPr txBox="1"/>
          <p:nvPr/>
        </p:nvSpPr>
        <p:spPr>
          <a:xfrm>
            <a:off x="513348" y="187833"/>
            <a:ext cx="99248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Built-in dictionary functions</a:t>
            </a:r>
            <a:endParaRPr sz="3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53" name="Google Shape;753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839" y="2179333"/>
            <a:ext cx="11258197" cy="2329267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115"/>
          <p:cNvSpPr txBox="1"/>
          <p:nvPr/>
        </p:nvSpPr>
        <p:spPr>
          <a:xfrm>
            <a:off x="2859433" y="4840100"/>
            <a:ext cx="2930400" cy="9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467" b="1">
                <a:solidFill>
                  <a:srgbClr val="25AAE2"/>
                </a:solidFill>
                <a:latin typeface="Avenir"/>
                <a:ea typeface="Avenir"/>
                <a:cs typeface="Avenir"/>
                <a:sym typeface="Avenir"/>
              </a:rPr>
              <a:t>There is no customer ‘Sam’ in the keys. Thus, get() returns ‘None’ as value</a:t>
            </a:r>
            <a:endParaRPr sz="1467" b="1">
              <a:solidFill>
                <a:srgbClr val="25AAE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755" name="Google Shape;755;p115"/>
          <p:cNvCxnSpPr/>
          <p:nvPr/>
        </p:nvCxnSpPr>
        <p:spPr>
          <a:xfrm rot="10800000" flipH="1">
            <a:off x="4163967" y="4089393"/>
            <a:ext cx="2000" cy="78120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524088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5"/>
          <p:cNvSpPr txBox="1"/>
          <p:nvPr/>
        </p:nvSpPr>
        <p:spPr>
          <a:xfrm>
            <a:off x="502652" y="187833"/>
            <a:ext cx="99356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Creating lists</a:t>
            </a:r>
            <a:endParaRPr sz="3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73" name="Google Shape;1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300" y="2212967"/>
            <a:ext cx="11785597" cy="30966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92914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16"/>
          <p:cNvSpPr txBox="1"/>
          <p:nvPr/>
        </p:nvSpPr>
        <p:spPr>
          <a:xfrm>
            <a:off x="502652" y="187833"/>
            <a:ext cx="99356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Built-in dictionary functions</a:t>
            </a:r>
            <a:endParaRPr sz="3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61" name="Google Shape;761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201" y="2633767"/>
            <a:ext cx="11357831" cy="196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89940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17"/>
          <p:cNvSpPr txBox="1"/>
          <p:nvPr/>
        </p:nvSpPr>
        <p:spPr>
          <a:xfrm>
            <a:off x="502652" y="187833"/>
            <a:ext cx="99356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Built-in dictionary functions</a:t>
            </a:r>
            <a:endParaRPr sz="3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67" name="Google Shape;767;p117"/>
          <p:cNvPicPr preferRelativeResize="0"/>
          <p:nvPr/>
        </p:nvPicPr>
        <p:blipFill rotWithShape="1">
          <a:blip r:embed="rId3">
            <a:alphaModFix/>
          </a:blip>
          <a:srcRect l="390" t="38438" r="-389"/>
          <a:stretch/>
        </p:blipFill>
        <p:spPr>
          <a:xfrm>
            <a:off x="553934" y="2320033"/>
            <a:ext cx="11084133" cy="285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85081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18"/>
          <p:cNvSpPr txBox="1"/>
          <p:nvPr/>
        </p:nvSpPr>
        <p:spPr>
          <a:xfrm>
            <a:off x="502652" y="187833"/>
            <a:ext cx="99356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Built-in dictionary functions</a:t>
            </a:r>
            <a:endParaRPr sz="3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73" name="Google Shape;773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634" y="2062134"/>
            <a:ext cx="11639935" cy="43335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424349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119"/>
          <p:cNvPicPr preferRelativeResize="0"/>
          <p:nvPr/>
        </p:nvPicPr>
        <p:blipFill rotWithShape="1">
          <a:blip r:embed="rId3">
            <a:alphaModFix/>
          </a:blip>
          <a:srcRect r="22081"/>
          <a:stretch/>
        </p:blipFill>
        <p:spPr>
          <a:xfrm>
            <a:off x="374267" y="2119534"/>
            <a:ext cx="8120564" cy="3827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79" name="Google Shape;779;p119"/>
          <p:cNvSpPr txBox="1"/>
          <p:nvPr/>
        </p:nvSpPr>
        <p:spPr>
          <a:xfrm>
            <a:off x="502652" y="187833"/>
            <a:ext cx="99356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Create a dictionary using two lists</a:t>
            </a:r>
            <a:endParaRPr sz="3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80" name="Google Shape;780;p119"/>
          <p:cNvSpPr txBox="1"/>
          <p:nvPr/>
        </p:nvSpPr>
        <p:spPr>
          <a:xfrm>
            <a:off x="8719533" y="4554067"/>
            <a:ext cx="2668400" cy="9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467" b="1">
                <a:solidFill>
                  <a:srgbClr val="25AAE2"/>
                </a:solidFill>
                <a:latin typeface="Avenir"/>
                <a:ea typeface="Avenir"/>
                <a:cs typeface="Avenir"/>
                <a:sym typeface="Avenir"/>
              </a:rPr>
              <a:t>zip() pairs the corresponding elements as a key and value from the lists</a:t>
            </a:r>
            <a:endParaRPr sz="1467" b="1">
              <a:solidFill>
                <a:srgbClr val="25AAE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781" name="Google Shape;781;p119"/>
          <p:cNvCxnSpPr>
            <a:stCxn id="780" idx="1"/>
          </p:cNvCxnSpPr>
          <p:nvPr/>
        </p:nvCxnSpPr>
        <p:spPr>
          <a:xfrm flipH="1">
            <a:off x="4301133" y="5015867"/>
            <a:ext cx="4418400" cy="200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25692380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0"/>
          <p:cNvSpPr txBox="1"/>
          <p:nvPr/>
        </p:nvSpPr>
        <p:spPr>
          <a:xfrm>
            <a:off x="684733" y="2434400"/>
            <a:ext cx="10758000" cy="2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  <a:spcAft>
                <a:spcPts val="3733"/>
              </a:spcAft>
              <a:buClr>
                <a:srgbClr val="000000"/>
              </a:buClr>
              <a:buSzPts val="2400"/>
            </a:pPr>
            <a:r>
              <a:rPr lang="en" sz="3200" i="1">
                <a:solidFill>
                  <a:srgbClr val="242729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A Python list as well as a tuple can be used </a:t>
            </a:r>
            <a:r>
              <a:rPr lang="en" sz="3200" i="1">
                <a:solidFill>
                  <a:srgbClr val="242729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as a value in the dictionary</a:t>
            </a:r>
            <a:r>
              <a:rPr lang="en" sz="3200" i="1">
                <a:solidFill>
                  <a:srgbClr val="242729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. In other words each item in a tuple/list can be a key in a dictionary when you convert it to a dictionary object.</a:t>
            </a:r>
            <a:endParaRPr sz="3200" i="1">
              <a:solidFill>
                <a:srgbClr val="242729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87" name="Google Shape;787;p1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400" y="273700"/>
            <a:ext cx="2251733" cy="879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677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21"/>
          <p:cNvSpPr txBox="1"/>
          <p:nvPr/>
        </p:nvSpPr>
        <p:spPr>
          <a:xfrm>
            <a:off x="684733" y="2434400"/>
            <a:ext cx="10758000" cy="1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3733"/>
              </a:spcAft>
              <a:buClr>
                <a:srgbClr val="000000"/>
              </a:buClr>
              <a:buSzPts val="2400"/>
            </a:pPr>
            <a:r>
              <a:rPr lang="en" sz="3200" i="1">
                <a:solidFill>
                  <a:srgbClr val="242729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A tuple is immutable. However, if the tuple contains a list or a dictionary inside it, then the list or the dictionary that is contained within the tuple can be modified. </a:t>
            </a:r>
            <a:endParaRPr sz="3200" i="1">
              <a:solidFill>
                <a:srgbClr val="242729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93" name="Google Shape;793;p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400" y="273700"/>
            <a:ext cx="2251733" cy="879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95251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22"/>
          <p:cNvSpPr txBox="1"/>
          <p:nvPr/>
        </p:nvSpPr>
        <p:spPr>
          <a:xfrm>
            <a:off x="564700" y="187833"/>
            <a:ext cx="102800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We learnt list, tuple and dictionary...</a:t>
            </a:r>
            <a:endParaRPr sz="3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799" name="Google Shape;799;p122"/>
          <p:cNvGrpSpPr/>
          <p:nvPr/>
        </p:nvGrpSpPr>
        <p:grpSpPr>
          <a:xfrm>
            <a:off x="1316667" y="2443867"/>
            <a:ext cx="9623767" cy="2870000"/>
            <a:chOff x="987500" y="1832900"/>
            <a:chExt cx="7217825" cy="2152500"/>
          </a:xfrm>
        </p:grpSpPr>
        <p:grpSp>
          <p:nvGrpSpPr>
            <p:cNvPr id="800" name="Google Shape;800;p122"/>
            <p:cNvGrpSpPr/>
            <p:nvPr/>
          </p:nvGrpSpPr>
          <p:grpSpPr>
            <a:xfrm>
              <a:off x="987500" y="1880125"/>
              <a:ext cx="6964537" cy="2042233"/>
              <a:chOff x="490200" y="1226525"/>
              <a:chExt cx="6964537" cy="2042233"/>
            </a:xfrm>
          </p:grpSpPr>
          <p:pic>
            <p:nvPicPr>
              <p:cNvPr id="801" name="Google Shape;801;p122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689263" y="1226525"/>
                <a:ext cx="5765474" cy="9876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02" name="Google Shape;802;p122"/>
              <p:cNvSpPr txBox="1"/>
              <p:nvPr/>
            </p:nvSpPr>
            <p:spPr>
              <a:xfrm>
                <a:off x="2237850" y="2387025"/>
                <a:ext cx="397800" cy="47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en" sz="20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[ ]</a:t>
                </a:r>
                <a:endParaRPr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122"/>
              <p:cNvSpPr txBox="1"/>
              <p:nvPr/>
            </p:nvSpPr>
            <p:spPr>
              <a:xfrm>
                <a:off x="3697425" y="2387025"/>
                <a:ext cx="430200" cy="47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en" sz="20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( )</a:t>
                </a:r>
                <a:endParaRPr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122"/>
              <p:cNvSpPr txBox="1"/>
              <p:nvPr/>
            </p:nvSpPr>
            <p:spPr>
              <a:xfrm>
                <a:off x="5142800" y="2387025"/>
                <a:ext cx="430200" cy="47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>
                  <a:lnSpc>
                    <a:spcPct val="120000"/>
                  </a:lnSpc>
                  <a:buClr>
                    <a:srgbClr val="000000"/>
                  </a:buClr>
                  <a:buSzPts val="1500"/>
                </a:pPr>
                <a:r>
                  <a:rPr lang="en"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{ }</a:t>
                </a: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>
                  <a:lnSpc>
                    <a:spcPct val="115000"/>
                  </a:lnSpc>
                  <a:buClr>
                    <a:srgbClr val="000000"/>
                  </a:buClr>
                  <a:buSzPts val="1100"/>
                </a:pPr>
                <a:endParaRPr sz="1467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122"/>
              <p:cNvSpPr txBox="1"/>
              <p:nvPr/>
            </p:nvSpPr>
            <p:spPr>
              <a:xfrm>
                <a:off x="6588175" y="2387025"/>
                <a:ext cx="430200" cy="47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>
                  <a:lnSpc>
                    <a:spcPct val="120000"/>
                  </a:lnSpc>
                  <a:buClr>
                    <a:srgbClr val="000000"/>
                  </a:buClr>
                  <a:buSzPts val="1500"/>
                </a:pPr>
                <a:r>
                  <a:rPr lang="en"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{ }</a:t>
                </a: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>
                  <a:lnSpc>
                    <a:spcPct val="115000"/>
                  </a:lnSpc>
                  <a:buClr>
                    <a:srgbClr val="000000"/>
                  </a:buClr>
                  <a:buSzPts val="1100"/>
                </a:pPr>
                <a:endParaRPr sz="1467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06" name="Google Shape;806;p12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291625" y="2907201"/>
                <a:ext cx="226350" cy="2897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7" name="Google Shape;807;p12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227750" y="2907201"/>
                <a:ext cx="226350" cy="2897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8" name="Google Shape;808;p12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690100" y="2907201"/>
                <a:ext cx="226350" cy="2897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9" name="Google Shape;809;p122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744999" y="2924188"/>
                <a:ext cx="255749" cy="2557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10" name="Google Shape;810;p122"/>
              <p:cNvSpPr txBox="1"/>
              <p:nvPr/>
            </p:nvSpPr>
            <p:spPr>
              <a:xfrm>
                <a:off x="760200" y="2821158"/>
                <a:ext cx="1072800" cy="44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r">
                  <a:buClr>
                    <a:srgbClr val="000000"/>
                  </a:buClr>
                  <a:buSzPts val="1300"/>
                </a:pPr>
                <a:r>
                  <a:rPr lang="en" sz="1733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rPr>
                  <a:t>Editable</a:t>
                </a:r>
                <a:endParaRPr sz="1733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811" name="Google Shape;811;p122"/>
              <p:cNvSpPr txBox="1"/>
              <p:nvPr/>
            </p:nvSpPr>
            <p:spPr>
              <a:xfrm>
                <a:off x="490200" y="2373458"/>
                <a:ext cx="1342800" cy="44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r">
                  <a:buClr>
                    <a:srgbClr val="000000"/>
                  </a:buClr>
                  <a:buSzPts val="1300"/>
                </a:pPr>
                <a:r>
                  <a:rPr lang="en" sz="1733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rPr>
                  <a:t>Create using</a:t>
                </a:r>
                <a:endParaRPr sz="1733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812" name="Google Shape;812;p122"/>
            <p:cNvSpPr/>
            <p:nvPr/>
          </p:nvSpPr>
          <p:spPr>
            <a:xfrm>
              <a:off x="6521725" y="1832900"/>
              <a:ext cx="1683600" cy="215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244042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23"/>
          <p:cNvSpPr txBox="1"/>
          <p:nvPr/>
        </p:nvSpPr>
        <p:spPr>
          <a:xfrm>
            <a:off x="7615833" y="1841567"/>
            <a:ext cx="4163200" cy="36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0" name="Google Shape;820;p123"/>
          <p:cNvSpPr txBox="1"/>
          <p:nvPr/>
        </p:nvSpPr>
        <p:spPr>
          <a:xfrm>
            <a:off x="520967" y="3022600"/>
            <a:ext cx="6528000" cy="1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33" tIns="22867" rIns="45733" bIns="22867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1200"/>
            </a:pPr>
            <a:r>
              <a:rPr lang="en" sz="5333">
                <a:latin typeface="Avenir"/>
                <a:ea typeface="Avenir"/>
                <a:cs typeface="Avenir"/>
                <a:sym typeface="Avenir"/>
              </a:rPr>
              <a:t>Set</a:t>
            </a:r>
            <a:endParaRPr sz="5333"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7068405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24"/>
          <p:cNvSpPr txBox="1"/>
          <p:nvPr/>
        </p:nvSpPr>
        <p:spPr>
          <a:xfrm>
            <a:off x="513348" y="187833"/>
            <a:ext cx="9924952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Sets</a:t>
            </a:r>
            <a:endParaRPr sz="3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26" name="Google Shape;826;p124"/>
          <p:cNvSpPr txBox="1"/>
          <p:nvPr/>
        </p:nvSpPr>
        <p:spPr>
          <a:xfrm>
            <a:off x="628400" y="2478267"/>
            <a:ext cx="10935200" cy="30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40256" algn="just">
              <a:lnSpc>
                <a:spcPct val="200000"/>
              </a:lnSpc>
              <a:buClr>
                <a:schemeClr val="dk1"/>
              </a:buClr>
              <a:buSzPts val="1600"/>
              <a:buFont typeface="Avenir"/>
              <a:buChar char="●"/>
            </a:pPr>
            <a:r>
              <a:rPr lang="en" sz="2133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Sets are very similar to list data structures</a:t>
            </a:r>
            <a:endParaRPr sz="2133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609585" indent="-440256" algn="just">
              <a:lnSpc>
                <a:spcPct val="200000"/>
              </a:lnSpc>
              <a:buClr>
                <a:schemeClr val="dk1"/>
              </a:buClr>
              <a:buSzPts val="1600"/>
              <a:buFont typeface="Avenir"/>
              <a:buChar char="●"/>
            </a:pPr>
            <a:r>
              <a:rPr lang="en" sz="2133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Do not allow duplicates</a:t>
            </a:r>
            <a:endParaRPr sz="2133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609585" indent="-440256" algn="just">
              <a:lnSpc>
                <a:spcPct val="200000"/>
              </a:lnSpc>
              <a:buClr>
                <a:schemeClr val="dk1"/>
              </a:buClr>
              <a:buSzPts val="1600"/>
              <a:buFont typeface="Avenir"/>
              <a:buChar char="●"/>
            </a:pPr>
            <a:r>
              <a:rPr lang="en" sz="2133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Unordered collections of homogeneous elements</a:t>
            </a:r>
            <a:endParaRPr sz="2133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609585" indent="-440256" algn="just">
              <a:lnSpc>
                <a:spcPct val="200000"/>
              </a:lnSpc>
              <a:buClr>
                <a:schemeClr val="dk1"/>
              </a:buClr>
              <a:buSzPts val="1600"/>
              <a:buFont typeface="Avenir"/>
              <a:buChar char="●"/>
            </a:pPr>
            <a:r>
              <a:rPr lang="en" sz="2133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Sets are generally used to remove duplicate elements from a list</a:t>
            </a:r>
            <a:endParaRPr sz="2133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11938780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25"/>
          <p:cNvSpPr txBox="1"/>
          <p:nvPr/>
        </p:nvSpPr>
        <p:spPr>
          <a:xfrm>
            <a:off x="513348" y="187833"/>
            <a:ext cx="99248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Sets</a:t>
            </a:r>
            <a:endParaRPr sz="32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32" name="Google Shape;832;p125"/>
          <p:cNvSpPr txBox="1"/>
          <p:nvPr/>
        </p:nvSpPr>
        <p:spPr>
          <a:xfrm>
            <a:off x="658533" y="2291533"/>
            <a:ext cx="5723600" cy="31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50000"/>
              </a:lnSpc>
              <a:buClr>
                <a:srgbClr val="000000"/>
              </a:buClr>
              <a:buSzPts val="1800"/>
            </a:pPr>
            <a:r>
              <a:rPr lang="en" sz="2133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Sets supports the following operations:</a:t>
            </a:r>
            <a:endParaRPr sz="2133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219170" lvl="1" indent="-440256" algn="just">
              <a:lnSpc>
                <a:spcPct val="150000"/>
              </a:lnSpc>
              <a:buClr>
                <a:schemeClr val="dk1"/>
              </a:buClr>
              <a:buSzPts val="1600"/>
              <a:buFont typeface="Avenir"/>
              <a:buChar char="○"/>
            </a:pPr>
            <a:r>
              <a:rPr lang="en" sz="2133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Intersection</a:t>
            </a:r>
            <a:endParaRPr sz="2133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219170" lvl="1" indent="-440256" algn="just">
              <a:lnSpc>
                <a:spcPct val="150000"/>
              </a:lnSpc>
              <a:buClr>
                <a:schemeClr val="dk1"/>
              </a:buClr>
              <a:buSzPts val="1600"/>
              <a:buFont typeface="Avenir"/>
              <a:buChar char="○"/>
            </a:pPr>
            <a:r>
              <a:rPr lang="en" sz="2133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Union</a:t>
            </a:r>
            <a:endParaRPr sz="2133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219170" lvl="1" indent="-440256" algn="just">
              <a:lnSpc>
                <a:spcPct val="150000"/>
              </a:lnSpc>
              <a:buClr>
                <a:schemeClr val="dk1"/>
              </a:buClr>
              <a:buSzPts val="1600"/>
              <a:buFont typeface="Avenir"/>
              <a:buChar char="○"/>
            </a:pPr>
            <a:r>
              <a:rPr lang="en" sz="2133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Difference</a:t>
            </a:r>
            <a:endParaRPr sz="2133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219170" lvl="1" indent="-440256" algn="just">
              <a:lnSpc>
                <a:spcPct val="150000"/>
              </a:lnSpc>
              <a:buClr>
                <a:schemeClr val="dk1"/>
              </a:buClr>
              <a:buSzPts val="1600"/>
              <a:buFont typeface="Avenir"/>
              <a:buChar char="○"/>
            </a:pPr>
            <a:r>
              <a:rPr lang="en" sz="2133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Symmetric Difference</a:t>
            </a:r>
            <a:endParaRPr sz="2133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833" name="Google Shape;833;p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31634" y="2150233"/>
            <a:ext cx="4373733" cy="332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043670"/>
      </p:ext>
    </p:extLst>
  </p:cSld>
  <p:clrMapOvr>
    <a:masterClrMapping/>
  </p:clrMapOvr>
</p:sld>
</file>

<file path=ppt/theme/theme1.xml><?xml version="1.0" encoding="utf-8"?>
<a:theme xmlns:a="http://schemas.openxmlformats.org/drawingml/2006/main" name="GL 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 Theme" id="{B49C2641-581E-46F0-ABC6-F30B7CF371C7}" vid="{48D78C5C-43CC-4DD5-B8A9-108BAE32A8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</TotalTime>
  <Words>1720</Words>
  <Application>Microsoft Office PowerPoint</Application>
  <PresentationFormat>Widescreen</PresentationFormat>
  <Paragraphs>257</Paragraphs>
  <Slides>107</Slides>
  <Notes>106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5" baseType="lpstr">
      <vt:lpstr>Arial</vt:lpstr>
      <vt:lpstr>Avenir</vt:lpstr>
      <vt:lpstr>Calibri</vt:lpstr>
      <vt:lpstr>Helvetica Neue</vt:lpstr>
      <vt:lpstr>Helvetica Neue Light</vt:lpstr>
      <vt:lpstr>Lato</vt:lpstr>
      <vt:lpstr>Trebuchet MS</vt:lpstr>
      <vt:lpstr>GL Theme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Deepali Gatade</dc:creator>
  <cp:lastModifiedBy>Deepali Gatade</cp:lastModifiedBy>
  <cp:revision>8</cp:revision>
  <dcterms:created xsi:type="dcterms:W3CDTF">2020-07-24T09:36:40Z</dcterms:created>
  <dcterms:modified xsi:type="dcterms:W3CDTF">2020-08-04T14:25:29Z</dcterms:modified>
</cp:coreProperties>
</file>